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58" r:id="rId3"/>
    <p:sldId id="259" r:id="rId4"/>
    <p:sldId id="264" r:id="rId5"/>
    <p:sldId id="263" r:id="rId6"/>
    <p:sldId id="260" r:id="rId7"/>
    <p:sldId id="261" r:id="rId8"/>
    <p:sldId id="266" r:id="rId9"/>
    <p:sldId id="267" r:id="rId10"/>
    <p:sldId id="269" r:id="rId11"/>
    <p:sldId id="270" r:id="rId12"/>
    <p:sldId id="271" r:id="rId13"/>
    <p:sldId id="272" r:id="rId14"/>
    <p:sldId id="273" r:id="rId15"/>
    <p:sldId id="274" r:id="rId16"/>
    <p:sldId id="276" r:id="rId17"/>
    <p:sldId id="277" r:id="rId18"/>
    <p:sldId id="278" r:id="rId19"/>
    <p:sldId id="279" r:id="rId20"/>
    <p:sldId id="280" r:id="rId21"/>
    <p:sldId id="281" r:id="rId22"/>
    <p:sldId id="283" r:id="rId23"/>
    <p:sldId id="284" r:id="rId24"/>
    <p:sldId id="275"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1788" autoAdjust="0"/>
    <p:restoredTop sz="84323" autoAdjust="0"/>
  </p:normalViewPr>
  <p:slideViewPr>
    <p:cSldViewPr>
      <p:cViewPr>
        <p:scale>
          <a:sx n="70" d="100"/>
          <a:sy n="70" d="100"/>
        </p:scale>
        <p:origin x="-210" y="-15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493FA6-2BCA-4673-A481-6D88B79E8A46}" type="datetimeFigureOut">
              <a:rPr lang="en-US" smtClean="0"/>
              <a:pPr/>
              <a:t>4/13/2014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B7D840-A324-498F-BE1C-9EAEF66253F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latin typeface="+mn-lt"/>
                <a:ea typeface="+mn-ea"/>
                <a:cs typeface="+mn-cs"/>
              </a:rPr>
              <a:t>Hello. Today I would like to introduce you </a:t>
            </a:r>
            <a:r>
              <a:rPr lang="en-AU" sz="1200" kern="1200" smtClean="0">
                <a:solidFill>
                  <a:schemeClr val="tx1"/>
                </a:solidFill>
                <a:latin typeface="+mn-lt"/>
                <a:ea typeface="+mn-ea"/>
                <a:cs typeface="+mn-cs"/>
              </a:rPr>
              <a:t>to a </a:t>
            </a:r>
            <a:r>
              <a:rPr lang="en-AU" sz="1200" kern="1200" dirty="0" smtClean="0">
                <a:solidFill>
                  <a:schemeClr val="tx1"/>
                </a:solidFill>
                <a:latin typeface="+mn-lt"/>
                <a:ea typeface="+mn-ea"/>
                <a:cs typeface="+mn-cs"/>
              </a:rPr>
              <a:t>manual that has been in development over the last four years which aims to get more people into observing occultations. </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5B7D840-A324-498F-BE1C-9EAEF66253F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kern="1200" dirty="0" smtClean="0">
                <a:solidFill>
                  <a:schemeClr val="tx1"/>
                </a:solidFill>
                <a:latin typeface="+mn-lt"/>
                <a:ea typeface="+mn-ea"/>
                <a:cs typeface="+mn-cs"/>
              </a:rPr>
              <a:t>With New Horizons speeding out towards Pluto there has been an emphasis on trying to observe Pluto occulting stars in recent years, both to refine it’s orbit and observe the state of it’s atmosphere. The discovery of more moons than just </a:t>
            </a:r>
            <a:r>
              <a:rPr lang="en-AU" sz="1200" kern="1200" dirty="0" err="1" smtClean="0">
                <a:solidFill>
                  <a:schemeClr val="tx1"/>
                </a:solidFill>
                <a:latin typeface="+mn-lt"/>
                <a:ea typeface="+mn-ea"/>
                <a:cs typeface="+mn-cs"/>
              </a:rPr>
              <a:t>Charon</a:t>
            </a:r>
            <a:r>
              <a:rPr lang="en-AU" sz="1200" kern="1200" dirty="0" smtClean="0">
                <a:solidFill>
                  <a:schemeClr val="tx1"/>
                </a:solidFill>
                <a:latin typeface="+mn-lt"/>
                <a:ea typeface="+mn-ea"/>
                <a:cs typeface="+mn-cs"/>
              </a:rPr>
              <a:t> is not quite an accident – occultation results showed that there were other bodies out there tugging Pluto around. </a:t>
            </a:r>
            <a:endParaRPr lang="en-US"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In addition to what I’ve already mentioned, occultations can also help to refine the position of the star that it is occulting and has the potential to determine stellar diameters for larger stars. </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5B7D840-A324-498F-BE1C-9EAEF66253F2}"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latin typeface="+mn-lt"/>
                <a:ea typeface="+mn-ea"/>
                <a:cs typeface="+mn-cs"/>
              </a:rPr>
              <a:t>So, how can you get involved? Originally it was pretty simple. You got a </a:t>
            </a:r>
            <a:r>
              <a:rPr lang="en-AU" sz="1200" kern="1200" dirty="0" err="1" smtClean="0">
                <a:solidFill>
                  <a:schemeClr val="tx1"/>
                </a:solidFill>
                <a:latin typeface="+mn-lt"/>
                <a:ea typeface="+mn-ea"/>
                <a:cs typeface="+mn-cs"/>
              </a:rPr>
              <a:t>shortwave</a:t>
            </a:r>
            <a:r>
              <a:rPr lang="en-AU" sz="1200" kern="1200" dirty="0" smtClean="0">
                <a:solidFill>
                  <a:schemeClr val="tx1"/>
                </a:solidFill>
                <a:latin typeface="+mn-lt"/>
                <a:ea typeface="+mn-ea"/>
                <a:cs typeface="+mn-cs"/>
              </a:rPr>
              <a:t> radio and tuned it in the VNG time signals. Then you may found an extra tape recorder or voice recorder if your radio didn’t have that facility. You sat down with your telescope at the ready, time signals beeping away in the background and made some noise as the star blinked off and/or on. You then listened to your tape later and estimated to the nearest 10</a:t>
            </a:r>
            <a:r>
              <a:rPr lang="en-AU" sz="1200" kern="1200" baseline="30000" dirty="0" smtClean="0">
                <a:solidFill>
                  <a:schemeClr val="tx1"/>
                </a:solidFill>
                <a:latin typeface="+mn-lt"/>
                <a:ea typeface="+mn-ea"/>
                <a:cs typeface="+mn-cs"/>
              </a:rPr>
              <a:t>th</a:t>
            </a:r>
            <a:r>
              <a:rPr lang="en-AU" sz="1200" kern="1200" dirty="0" smtClean="0">
                <a:solidFill>
                  <a:schemeClr val="tx1"/>
                </a:solidFill>
                <a:latin typeface="+mn-lt"/>
                <a:ea typeface="+mn-ea"/>
                <a:cs typeface="+mn-cs"/>
              </a:rPr>
              <a:t> of a second as to what the time was.</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5B7D840-A324-498F-BE1C-9EAEF66253F2}"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kern="1200" dirty="0" smtClean="0">
                <a:solidFill>
                  <a:schemeClr val="tx1"/>
                </a:solidFill>
                <a:latin typeface="+mn-lt"/>
                <a:ea typeface="+mn-ea"/>
                <a:cs typeface="+mn-cs"/>
              </a:rPr>
              <a:t>12. Then things started changing…</a:t>
            </a:r>
            <a:endParaRPr lang="en-US" sz="1200" kern="1200" dirty="0" smtClean="0">
              <a:solidFill>
                <a:schemeClr val="tx1"/>
              </a:solidFill>
              <a:latin typeface="+mn-lt"/>
              <a:ea typeface="+mn-ea"/>
              <a:cs typeface="+mn-cs"/>
            </a:endParaRPr>
          </a:p>
          <a:p>
            <a:pPr lvl="0"/>
            <a:r>
              <a:rPr lang="en-AU" sz="1200" kern="1200" dirty="0" smtClean="0">
                <a:solidFill>
                  <a:schemeClr val="tx1"/>
                </a:solidFill>
                <a:latin typeface="+mn-lt"/>
                <a:ea typeface="+mn-ea"/>
                <a:cs typeface="+mn-cs"/>
              </a:rPr>
              <a:t>Computers began to get bigger and faster – this helped with more predictions being available.</a:t>
            </a:r>
            <a:endParaRPr lang="en-US" sz="1200" kern="1200" dirty="0" smtClean="0">
              <a:solidFill>
                <a:schemeClr val="tx1"/>
              </a:solidFill>
              <a:latin typeface="+mn-lt"/>
              <a:ea typeface="+mn-ea"/>
              <a:cs typeface="+mn-cs"/>
            </a:endParaRPr>
          </a:p>
          <a:p>
            <a:pPr lvl="0"/>
            <a:r>
              <a:rPr lang="en-AU" sz="1200" kern="1200" dirty="0" smtClean="0">
                <a:solidFill>
                  <a:schemeClr val="tx1"/>
                </a:solidFill>
                <a:latin typeface="+mn-lt"/>
                <a:ea typeface="+mn-ea"/>
                <a:cs typeface="+mn-cs"/>
              </a:rPr>
              <a:t>The </a:t>
            </a:r>
            <a:r>
              <a:rPr lang="en-AU" sz="1200" kern="1200" dirty="0" err="1" smtClean="0">
                <a:solidFill>
                  <a:schemeClr val="tx1"/>
                </a:solidFill>
                <a:latin typeface="+mn-lt"/>
                <a:ea typeface="+mn-ea"/>
                <a:cs typeface="+mn-cs"/>
              </a:rPr>
              <a:t>Hipparcos</a:t>
            </a:r>
            <a:r>
              <a:rPr lang="en-AU" sz="1200" kern="1200" dirty="0" smtClean="0">
                <a:solidFill>
                  <a:schemeClr val="tx1"/>
                </a:solidFill>
                <a:latin typeface="+mn-lt"/>
                <a:ea typeface="+mn-ea"/>
                <a:cs typeface="+mn-cs"/>
              </a:rPr>
              <a:t> satellite was sent up and mapped the nearby stars far more accurately than before.</a:t>
            </a:r>
            <a:endParaRPr lang="en-US" sz="1200" kern="1200" dirty="0" smtClean="0">
              <a:solidFill>
                <a:schemeClr val="tx1"/>
              </a:solidFill>
              <a:latin typeface="+mn-lt"/>
              <a:ea typeface="+mn-ea"/>
              <a:cs typeface="+mn-cs"/>
            </a:endParaRPr>
          </a:p>
          <a:p>
            <a:pPr lvl="0"/>
            <a:r>
              <a:rPr lang="en-AU" sz="1200" kern="1200" dirty="0" smtClean="0">
                <a:solidFill>
                  <a:schemeClr val="tx1"/>
                </a:solidFill>
                <a:latin typeface="+mn-lt"/>
                <a:ea typeface="+mn-ea"/>
                <a:cs typeface="+mn-cs"/>
              </a:rPr>
              <a:t>Video cameras kept improving</a:t>
            </a:r>
            <a:endParaRPr lang="en-US" sz="1200" kern="1200" dirty="0" smtClean="0">
              <a:solidFill>
                <a:schemeClr val="tx1"/>
              </a:solidFill>
              <a:latin typeface="+mn-lt"/>
              <a:ea typeface="+mn-ea"/>
              <a:cs typeface="+mn-cs"/>
            </a:endParaRPr>
          </a:p>
          <a:p>
            <a:pPr lvl="0"/>
            <a:r>
              <a:rPr lang="en-AU" sz="1200" kern="1200" dirty="0" smtClean="0">
                <a:solidFill>
                  <a:schemeClr val="tx1"/>
                </a:solidFill>
                <a:latin typeface="+mn-lt"/>
                <a:ea typeface="+mn-ea"/>
                <a:cs typeface="+mn-cs"/>
              </a:rPr>
              <a:t>The digital photography revolution came along</a:t>
            </a:r>
            <a:endParaRPr lang="en-US" sz="1200" kern="1200" dirty="0" smtClean="0">
              <a:solidFill>
                <a:schemeClr val="tx1"/>
              </a:solidFill>
              <a:latin typeface="+mn-lt"/>
              <a:ea typeface="+mn-ea"/>
              <a:cs typeface="+mn-cs"/>
            </a:endParaRPr>
          </a:p>
          <a:p>
            <a:pPr lvl="0"/>
            <a:r>
              <a:rPr lang="en-AU" sz="1200" kern="1200" dirty="0" smtClean="0">
                <a:solidFill>
                  <a:schemeClr val="tx1"/>
                </a:solidFill>
                <a:latin typeface="+mn-lt"/>
                <a:ea typeface="+mn-ea"/>
                <a:cs typeface="+mn-cs"/>
              </a:rPr>
              <a:t>The VNG time signals were discontinued in the Australian region</a:t>
            </a:r>
            <a:endParaRPr lang="en-US" sz="1200" kern="1200" dirty="0" smtClean="0">
              <a:solidFill>
                <a:schemeClr val="tx1"/>
              </a:solidFill>
              <a:latin typeface="+mn-lt"/>
              <a:ea typeface="+mn-ea"/>
              <a:cs typeface="+mn-cs"/>
            </a:endParaRPr>
          </a:p>
          <a:p>
            <a:pPr lvl="0"/>
            <a:r>
              <a:rPr lang="en-AU" sz="1200" kern="1200" dirty="0" smtClean="0">
                <a:solidFill>
                  <a:schemeClr val="tx1"/>
                </a:solidFill>
                <a:latin typeface="+mn-lt"/>
                <a:ea typeface="+mn-ea"/>
                <a:cs typeface="+mn-cs"/>
              </a:rPr>
              <a:t>Video Time Insertion (VTI) units using GPS time signals started to appear</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5B7D840-A324-498F-BE1C-9EAEF66253F2}"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latin typeface="+mn-lt"/>
                <a:ea typeface="+mn-ea"/>
                <a:cs typeface="+mn-cs"/>
              </a:rPr>
              <a:t>Today occultation observing is largely a digital affair. Telescopes haven’t changed much, but you can now get a reliable VTI unit (designed by Australians, by the way), low-light video cameras that can detect a 1000</a:t>
            </a:r>
            <a:r>
              <a:rPr lang="en-AU" sz="1200" kern="1200" baseline="30000" dirty="0" smtClean="0">
                <a:solidFill>
                  <a:schemeClr val="tx1"/>
                </a:solidFill>
                <a:latin typeface="+mn-lt"/>
                <a:ea typeface="+mn-ea"/>
                <a:cs typeface="+mn-cs"/>
              </a:rPr>
              <a:t>th</a:t>
            </a:r>
            <a:r>
              <a:rPr lang="en-AU" sz="1200" kern="1200" dirty="0" smtClean="0">
                <a:solidFill>
                  <a:schemeClr val="tx1"/>
                </a:solidFill>
                <a:latin typeface="+mn-lt"/>
                <a:ea typeface="+mn-ea"/>
                <a:cs typeface="+mn-cs"/>
              </a:rPr>
              <a:t> of a lux as well as integrate the frames to help detect faint stars and fast, cheap computers with loads of disk space, vital when a minute of uncompressed video takes over 1 GB of space on the hard drive. We shouldn’t forget the software developments as well – this is an example of a light curve output from analysing a video through </a:t>
            </a:r>
            <a:r>
              <a:rPr lang="en-AU" sz="1200" i="1" kern="1200" dirty="0" smtClean="0">
                <a:solidFill>
                  <a:schemeClr val="tx1"/>
                </a:solidFill>
                <a:latin typeface="+mn-lt"/>
                <a:ea typeface="+mn-ea"/>
                <a:cs typeface="+mn-cs"/>
              </a:rPr>
              <a:t>Tangra</a:t>
            </a:r>
            <a:r>
              <a:rPr lang="en-AU" sz="1200" kern="1200" dirty="0" smtClean="0">
                <a:solidFill>
                  <a:schemeClr val="tx1"/>
                </a:solidFill>
                <a:latin typeface="+mn-lt"/>
                <a:ea typeface="+mn-ea"/>
                <a:cs typeface="+mn-cs"/>
              </a:rPr>
              <a:t>, also an Australian product.</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5B7D840-A324-498F-BE1C-9EAEF66253F2}"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latin typeface="+mn-lt"/>
                <a:ea typeface="+mn-ea"/>
                <a:cs typeface="+mn-cs"/>
              </a:rPr>
              <a:t>In the rapidly changing world of </a:t>
            </a:r>
            <a:r>
              <a:rPr lang="en-AU" sz="1200" kern="1200" dirty="0" err="1" smtClean="0">
                <a:solidFill>
                  <a:schemeClr val="tx1"/>
                </a:solidFill>
                <a:latin typeface="+mn-lt"/>
                <a:ea typeface="+mn-ea"/>
                <a:cs typeface="+mn-cs"/>
              </a:rPr>
              <a:t>astro</a:t>
            </a:r>
            <a:r>
              <a:rPr lang="en-AU" sz="1200" kern="1200" dirty="0" smtClean="0">
                <a:solidFill>
                  <a:schemeClr val="tx1"/>
                </a:solidFill>
                <a:latin typeface="+mn-lt"/>
                <a:ea typeface="+mn-ea"/>
                <a:cs typeface="+mn-cs"/>
              </a:rPr>
              <a:t>-imaging, particularly in the last decade or so, there have been a lot of changes, and if you haven’t been keeping up, or aren’t that technologically minded, the move to video observation of occultations can be a bit daunting.</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5B7D840-A324-498F-BE1C-9EAEF66253F2}"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latin typeface="+mn-lt"/>
                <a:ea typeface="+mn-ea"/>
                <a:cs typeface="+mn-cs"/>
              </a:rPr>
              <a:t>Help is now at hand! Launched at TTSO7 in Invercargill last year (2013) you can now download a free copy of the manual: Observing Occultations Using Video: A Beginner’s Guide. This comprehensive document can guide you from start to end in preparing for and observing an occultation, lunar or minor planet, and reducing and reports afterwards.</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5B7D840-A324-498F-BE1C-9EAEF66253F2}"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latin typeface="+mn-lt"/>
                <a:ea typeface="+mn-ea"/>
                <a:cs typeface="+mn-cs"/>
              </a:rPr>
              <a:t>The main sections are as follows: A chapter on understanding predictions, including where and when to observe and why its often worth observing regardless of the indication that you’re unlikely to see anything. As many predictions still retain a large degree of uncertainty about them you never know what you’re going to get -  many an observer has reported a hit when the prediction indicated a miss! And constraining misses are very important too, when you would like to know which side of the predicted line the asteroid has shifted to.</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5B7D840-A324-498F-BE1C-9EAEF66253F2}"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latin typeface="+mn-lt"/>
                <a:ea typeface="+mn-ea"/>
                <a:cs typeface="+mn-cs"/>
              </a:rPr>
              <a:t>There are two chapters discussing the equipment you need to get a video system going. The basic components are shown here: a telescope of some sort (any kind!) an astronomical video camera, preferably with a capacity to integrate frames, a GPS and video time insertion unit (they usually come together), and a recording unit. Computers can fill this role, in which case the last three components are all rolled into one.</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5B7D840-A324-498F-BE1C-9EAEF66253F2}"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latin typeface="+mn-lt"/>
                <a:ea typeface="+mn-ea"/>
                <a:cs typeface="+mn-cs"/>
              </a:rPr>
              <a:t>There is a discussion and some hints for success once you try to put it all together under the stars. </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5B7D840-A324-498F-BE1C-9EAEF66253F2}"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latin typeface="+mn-lt"/>
                <a:ea typeface="+mn-ea"/>
                <a:cs typeface="+mn-cs"/>
              </a:rPr>
              <a:t>Once you have captured your video you need to analyse the data and extract the times (as the bottom line is all about getting the right time, after all). The manual has some help to guide you through the use of LiMovie, a Japanese-made program for analysing lunar occultations, and mentions Tangra as well, where creator Hristo Pavlov has written some good guides for the use of that program. The final output for both programs is a comparative light curve from which you can find out which the right frame to note from the time from.</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5B7D840-A324-498F-BE1C-9EAEF66253F2}"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latin typeface="+mn-lt"/>
                <a:ea typeface="+mn-ea"/>
                <a:cs typeface="+mn-cs"/>
              </a:rPr>
              <a:t>To occult something is to hide it. In astronomy there are several situations where occultations occur, although you might know them by different names. So for this presentation we will be referring to an occultation as where one body covers and hides another. An eclipse is a kind of occultation, where the two bodies involved are about the same size, and a transit is where the occulting body is much smaller than the ‘hidden’ body, which isn’t really hidden. </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5B7D840-A324-498F-BE1C-9EAEF66253F2}"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latin typeface="+mn-lt"/>
                <a:ea typeface="+mn-ea"/>
                <a:cs typeface="+mn-cs"/>
              </a:rPr>
              <a:t>Once you have the timing of the event it is time to make a report. The manual guides you through the three main report forms used in our region, for minor planets, lunar occultations and double star reports, which are additional to the lunar report.</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5B7D840-A324-498F-BE1C-9EAEF66253F2}"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latin typeface="+mn-lt"/>
                <a:ea typeface="+mn-ea"/>
                <a:cs typeface="+mn-cs"/>
              </a:rPr>
              <a:t>The American observers like to use a picket fence analogy to describe getting a good spread of observers across a predicted path. It’s not practical to have a solid line but with a bit planning using OccultWatcher (where this output comes from) you can get an even spread, or an idea of where the gaps are. In this example we can see the spread of observers across Australia and New Zealand who indicated they would attempt observing an occultation by the TNO (90482) </a:t>
            </a:r>
            <a:r>
              <a:rPr lang="en-AU" sz="1200" kern="1200" dirty="0" err="1" smtClean="0">
                <a:solidFill>
                  <a:schemeClr val="tx1"/>
                </a:solidFill>
                <a:latin typeface="+mn-lt"/>
                <a:ea typeface="+mn-ea"/>
                <a:cs typeface="+mn-cs"/>
              </a:rPr>
              <a:t>Orcus</a:t>
            </a:r>
            <a:r>
              <a:rPr lang="en-AU" sz="1200" kern="1200" dirty="0" smtClean="0">
                <a:solidFill>
                  <a:schemeClr val="tx1"/>
                </a:solidFill>
                <a:latin typeface="+mn-lt"/>
                <a:ea typeface="+mn-ea"/>
                <a:cs typeface="+mn-cs"/>
              </a:rPr>
              <a:t> on the morning of the 2</a:t>
            </a:r>
            <a:r>
              <a:rPr lang="en-AU" sz="1200" kern="1200" baseline="30000" dirty="0" smtClean="0">
                <a:solidFill>
                  <a:schemeClr val="tx1"/>
                </a:solidFill>
                <a:latin typeface="+mn-lt"/>
                <a:ea typeface="+mn-ea"/>
                <a:cs typeface="+mn-cs"/>
              </a:rPr>
              <a:t>nd</a:t>
            </a:r>
            <a:r>
              <a:rPr lang="en-AU" sz="1200" kern="1200" dirty="0" smtClean="0">
                <a:solidFill>
                  <a:schemeClr val="tx1"/>
                </a:solidFill>
                <a:latin typeface="+mn-lt"/>
                <a:ea typeface="+mn-ea"/>
                <a:cs typeface="+mn-cs"/>
              </a:rPr>
              <a:t> of March 2014. 21 stations were registered, although not all are displayed here, you can certainly get an idea of where the active observers are at the moment – and where they aren’t.</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5B7D840-A324-498F-BE1C-9EAEF66253F2}"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latin typeface="+mn-lt"/>
                <a:ea typeface="+mn-ea"/>
                <a:cs typeface="+mn-cs"/>
              </a:rPr>
              <a:t>(90) </a:t>
            </a:r>
            <a:r>
              <a:rPr lang="en-AU" sz="1200" kern="1200" dirty="0" err="1" smtClean="0">
                <a:solidFill>
                  <a:schemeClr val="tx1"/>
                </a:solidFill>
                <a:latin typeface="+mn-lt"/>
                <a:ea typeface="+mn-ea"/>
                <a:cs typeface="+mn-cs"/>
              </a:rPr>
              <a:t>Anitope</a:t>
            </a:r>
            <a:r>
              <a:rPr lang="en-AU" sz="1200" kern="1200" dirty="0" smtClean="0">
                <a:solidFill>
                  <a:schemeClr val="tx1"/>
                </a:solidFill>
                <a:latin typeface="+mn-lt"/>
                <a:ea typeface="+mn-ea"/>
                <a:cs typeface="+mn-cs"/>
              </a:rPr>
              <a:t>, the binary asteroid as imaged by the Keck telescope, one of the biggest in the world.</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5B7D840-A324-498F-BE1C-9EAEF66253F2}"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kern="1200" dirty="0" smtClean="0">
                <a:solidFill>
                  <a:schemeClr val="tx1"/>
                </a:solidFill>
                <a:latin typeface="+mn-lt"/>
                <a:ea typeface="+mn-ea"/>
                <a:cs typeface="+mn-cs"/>
              </a:rPr>
              <a:t>This is result you can achieve when you get multiple observers on the ground. While some were unattended stations, with 54 chords going in to compile the picture here you can appreciate the level of detail that can be achieved by combining all those observations made by amateurs, compared to the rounded blobs of light that the Keck telescope produced.</a:t>
            </a:r>
            <a:endParaRPr lang="en-US"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It would be great to get a few more active observers in Australia, especially in those rather obvious gaps in South Australia, Victoria and Tasmania.</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5B7D840-A324-498F-BE1C-9EAEF66253F2}"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kern="1200" dirty="0" smtClean="0">
                <a:solidFill>
                  <a:schemeClr val="tx1"/>
                </a:solidFill>
                <a:latin typeface="+mn-lt"/>
                <a:ea typeface="+mn-ea"/>
                <a:cs typeface="+mn-cs"/>
              </a:rPr>
              <a:t>The manual can be downloaded in pdf form from the link on the slide, and while you’re there check out the rest of the RASNZ occultation website and maybe even join the section.</a:t>
            </a:r>
            <a:endParaRPr lang="en-US"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5B7D840-A324-498F-BE1C-9EAEF66253F2}" type="slidenum">
              <a:rPr lang="en-US" smtClean="0"/>
              <a:pPr/>
              <a:t>24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latin typeface="+mn-lt"/>
                <a:ea typeface="+mn-ea"/>
                <a:cs typeface="+mn-cs"/>
              </a:rPr>
              <a:t>There are two main areas of focus for occultations and they are lunar occultations and minor planet or asteroid occultations (the term tends to be interchangeable). Major planets do occasionally occult stars, or are occulted by the Moon, but they are rare and there is not a great deal to be learnt from them today. However there is still information to be gained from Lunar occultations; not for tracking the orbit of the Moon, which occultations were once very important for, but for confirming the profile of the lunar limb at the time and also in the discovery of previously known double stars and determining the position angle of the secondary star in a known double, especially if they are very close. Grazing occultations are also still pursued. They can involve a team of people heading out together and many an adventure has been had along the way with these types of events, but you can still observe a graze by yourself at home. This slide demonstrates a star being occulted by the dark limb of the waxing Moon.</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5B7D840-A324-498F-BE1C-9EAEF66253F2}"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latin typeface="+mn-lt"/>
                <a:ea typeface="+mn-ea"/>
                <a:cs typeface="+mn-cs"/>
              </a:rPr>
              <a:t>A minor planet or asteroid occultation is when an asteroid passes in front of a star and the length of time the star is occulted is noted. This animated slide gives a brief demonstration of this kind of event.</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5B7D840-A324-498F-BE1C-9EAEF66253F2}"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latin typeface="+mn-lt"/>
                <a:ea typeface="+mn-ea"/>
                <a:cs typeface="+mn-cs"/>
              </a:rPr>
              <a:t>Observing </a:t>
            </a:r>
            <a:r>
              <a:rPr lang="en-AU" sz="1200" kern="1200" dirty="0" err="1" smtClean="0">
                <a:solidFill>
                  <a:schemeClr val="tx1"/>
                </a:solidFill>
                <a:latin typeface="+mn-lt"/>
                <a:ea typeface="+mn-ea"/>
                <a:cs typeface="+mn-cs"/>
              </a:rPr>
              <a:t>Baily’s</a:t>
            </a:r>
            <a:r>
              <a:rPr lang="en-AU" sz="1200" kern="1200" dirty="0" smtClean="0">
                <a:solidFill>
                  <a:schemeClr val="tx1"/>
                </a:solidFill>
                <a:latin typeface="+mn-lt"/>
                <a:ea typeface="+mn-ea"/>
                <a:cs typeface="+mn-cs"/>
              </a:rPr>
              <a:t> Beads during a solar eclipse is still useful information and when the alignment is the right the Galilean satellites orbiting Jupiter may be seen eclipsing and transiting one another.</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5B7D840-A324-498F-BE1C-9EAEF66253F2}"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latin typeface="+mn-lt"/>
                <a:ea typeface="+mn-ea"/>
                <a:cs typeface="+mn-cs"/>
              </a:rPr>
              <a:t>To get information that we can’t get by other means of observation, short of sending a spacecraft to get up and close and personal with it. On the left we have the binary asteroid (90) </a:t>
            </a:r>
            <a:r>
              <a:rPr lang="en-AU" sz="1200" kern="1200" dirty="0" err="1" smtClean="0">
                <a:solidFill>
                  <a:schemeClr val="tx1"/>
                </a:solidFill>
                <a:latin typeface="+mn-lt"/>
                <a:ea typeface="+mn-ea"/>
                <a:cs typeface="+mn-cs"/>
              </a:rPr>
              <a:t>Antiope</a:t>
            </a:r>
            <a:r>
              <a:rPr lang="en-AU" sz="1200" kern="1200" dirty="0" smtClean="0">
                <a:solidFill>
                  <a:schemeClr val="tx1"/>
                </a:solidFill>
                <a:latin typeface="+mn-lt"/>
                <a:ea typeface="+mn-ea"/>
                <a:cs typeface="+mn-cs"/>
              </a:rPr>
              <a:t> taken by the Keck Telescope. The two components are still just blobs. On the right we have the asteroid (243) Ida, taken by the Galileo probe on its way to Jupiter. Let’s have a quick look at some of information that can be determined by observing occultations.</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5B7D840-A324-498F-BE1C-9EAEF66253F2}"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latin typeface="+mn-lt"/>
                <a:ea typeface="+mn-ea"/>
                <a:cs typeface="+mn-cs"/>
              </a:rPr>
              <a:t>This is the obvious one but still a very useful one. Asteroid size is often estimated on its albedo value i.e. the brighter it is the bigger it must be. But this isn’t always the case; if the body is quite dark you can get a false estimate. There are also a number of 3D models available now that have been created from photometric measurements as the asteroids slowly rotate and if one these modelled asteroids is occulted we can try and fit the asteroid to a angle of orientation. If two or more chords are observed and a good fit to the shape of the asteroid can be gained, in both cases, helps us improve the orbit of the asteroid as well.</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5B7D840-A324-498F-BE1C-9EAEF66253F2}"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latin typeface="+mn-lt"/>
                <a:ea typeface="+mn-ea"/>
                <a:cs typeface="+mn-cs"/>
              </a:rPr>
              <a:t>We now know that many asteroids have satellites or are part of a binary system. Discovery may be made by observing an occultation, such as in this example a couple of years ago.</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5B7D840-A324-498F-BE1C-9EAEF66253F2}"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latin typeface="+mn-lt"/>
                <a:ea typeface="+mn-ea"/>
                <a:cs typeface="+mn-cs"/>
              </a:rPr>
              <a:t>We’ve just had this stunning example of icy rings around the Centaur (10199) </a:t>
            </a:r>
            <a:r>
              <a:rPr lang="en-AU" sz="1200" kern="1200" dirty="0" err="1" smtClean="0">
                <a:solidFill>
                  <a:schemeClr val="tx1"/>
                </a:solidFill>
                <a:latin typeface="+mn-lt"/>
                <a:ea typeface="+mn-ea"/>
                <a:cs typeface="+mn-cs"/>
              </a:rPr>
              <a:t>Chariklo</a:t>
            </a:r>
            <a:r>
              <a:rPr lang="en-AU" sz="1200" kern="1200" dirty="0" smtClean="0">
                <a:solidFill>
                  <a:schemeClr val="tx1"/>
                </a:solidFill>
                <a:latin typeface="+mn-lt"/>
                <a:ea typeface="+mn-ea"/>
                <a:cs typeface="+mn-cs"/>
              </a:rPr>
              <a:t> announced about a month ago. More could be out there! And of course the rings of Uranus were discovered by an occultation in 1977.</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5B7D840-A324-498F-BE1C-9EAEF66253F2}"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564FBCBB-065B-4EFD-9BAF-816ECF8C969E}" type="datetimeFigureOut">
              <a:rPr lang="en-US" smtClean="0"/>
              <a:pPr/>
              <a:t>4/13/2014</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27917690-75AD-4C82-A2BB-8FC6892CCC1C}"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64FBCBB-065B-4EFD-9BAF-816ECF8C969E}" type="datetimeFigureOut">
              <a:rPr lang="en-US" smtClean="0"/>
              <a:pPr/>
              <a:t>4/13/2014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917690-75AD-4C82-A2BB-8FC6892CCC1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64FBCBB-065B-4EFD-9BAF-816ECF8C969E}" type="datetimeFigureOut">
              <a:rPr lang="en-US" smtClean="0"/>
              <a:pPr/>
              <a:t>4/13/2014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917690-75AD-4C82-A2BB-8FC6892CCC1C}"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64FBCBB-065B-4EFD-9BAF-816ECF8C969E}" type="datetimeFigureOut">
              <a:rPr lang="en-US" smtClean="0"/>
              <a:pPr/>
              <a:t>4/13/2014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917690-75AD-4C82-A2BB-8FC6892CCC1C}"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64FBCBB-065B-4EFD-9BAF-816ECF8C969E}" type="datetimeFigureOut">
              <a:rPr lang="en-US" smtClean="0"/>
              <a:pPr/>
              <a:t>4/13/2014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917690-75AD-4C82-A2BB-8FC6892CCC1C}"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64FBCBB-065B-4EFD-9BAF-816ECF8C969E}" type="datetimeFigureOut">
              <a:rPr lang="en-US" smtClean="0"/>
              <a:pPr/>
              <a:t>4/13/2014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917690-75AD-4C82-A2BB-8FC6892CCC1C}"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64FBCBB-065B-4EFD-9BAF-816ECF8C969E}" type="datetimeFigureOut">
              <a:rPr lang="en-US" smtClean="0"/>
              <a:pPr/>
              <a:t>4/13/2014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7917690-75AD-4C82-A2BB-8FC6892CCC1C}"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4FBCBB-065B-4EFD-9BAF-816ECF8C969E}" type="datetimeFigureOut">
              <a:rPr lang="en-US" smtClean="0"/>
              <a:pPr/>
              <a:t>4/13/2014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7917690-75AD-4C82-A2BB-8FC6892CCC1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4FBCBB-065B-4EFD-9BAF-816ECF8C969E}" type="datetimeFigureOut">
              <a:rPr lang="en-US" smtClean="0"/>
              <a:pPr/>
              <a:t>4/13/2014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7917690-75AD-4C82-A2BB-8FC6892CCC1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64FBCBB-065B-4EFD-9BAF-816ECF8C969E}" type="datetimeFigureOut">
              <a:rPr lang="en-US" smtClean="0"/>
              <a:pPr/>
              <a:t>4/13/2014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917690-75AD-4C82-A2BB-8FC6892CCC1C}"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64FBCBB-065B-4EFD-9BAF-816ECF8C969E}" type="datetimeFigureOut">
              <a:rPr lang="en-US" smtClean="0"/>
              <a:pPr/>
              <a:t>4/13/2014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27917690-75AD-4C82-A2BB-8FC6892CCC1C}"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64FBCBB-065B-4EFD-9BAF-816ECF8C969E}" type="datetimeFigureOut">
              <a:rPr lang="en-US" smtClean="0"/>
              <a:pPr/>
              <a:t>4/13/2014</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7917690-75AD-4C82-A2BB-8FC6892CCC1C}"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jpeg"/><Relationship Id="rId7"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5.jpeg"/><Relationship Id="rId7"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29.jpeg"/><Relationship Id="rId5" Type="http://schemas.openxmlformats.org/officeDocument/2006/relationships/image" Target="../media/image26.jpeg"/><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44.png"/><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3.gif"/></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219200"/>
            <a:ext cx="7851648" cy="2667000"/>
          </a:xfrm>
        </p:spPr>
        <p:txBody>
          <a:bodyPr>
            <a:normAutofit/>
          </a:bodyPr>
          <a:lstStyle/>
          <a:p>
            <a:pPr algn="ctr"/>
            <a:r>
              <a:rPr lang="en-US" dirty="0" smtClean="0"/>
              <a:t>Observing Occultations </a:t>
            </a:r>
            <a:br>
              <a:rPr lang="en-US" dirty="0" smtClean="0"/>
            </a:br>
            <a:r>
              <a:rPr lang="en-US" dirty="0" smtClean="0"/>
              <a:t>Using Video:</a:t>
            </a:r>
            <a:br>
              <a:rPr lang="en-US" dirty="0" smtClean="0"/>
            </a:br>
            <a:r>
              <a:rPr lang="en-US" sz="4800" dirty="0" smtClean="0"/>
              <a:t>A Beginner’s Guide </a:t>
            </a:r>
            <a:endParaRPr lang="en-US" sz="4800" dirty="0"/>
          </a:p>
        </p:txBody>
      </p:sp>
      <p:sp>
        <p:nvSpPr>
          <p:cNvPr id="3" name="Subtitle 2"/>
          <p:cNvSpPr>
            <a:spLocks noGrp="1"/>
          </p:cNvSpPr>
          <p:nvPr>
            <p:ph type="subTitle" idx="1"/>
          </p:nvPr>
        </p:nvSpPr>
        <p:spPr>
          <a:xfrm>
            <a:off x="914400" y="4724400"/>
            <a:ext cx="7854696" cy="1752600"/>
          </a:xfrm>
        </p:spPr>
        <p:txBody>
          <a:bodyPr>
            <a:normAutofit fontScale="92500" lnSpcReduction="10000"/>
          </a:bodyPr>
          <a:lstStyle/>
          <a:p>
            <a:r>
              <a:rPr lang="en-US" dirty="0" smtClean="0">
                <a:latin typeface="+mj-lt"/>
              </a:rPr>
              <a:t>Jacquie  Milner</a:t>
            </a:r>
          </a:p>
          <a:p>
            <a:r>
              <a:rPr lang="en-US" dirty="0" smtClean="0">
                <a:latin typeface="+mj-lt"/>
              </a:rPr>
              <a:t>20</a:t>
            </a:r>
            <a:r>
              <a:rPr lang="en-US" baseline="30000" dirty="0" smtClean="0">
                <a:latin typeface="+mj-lt"/>
              </a:rPr>
              <a:t>th</a:t>
            </a:r>
            <a:r>
              <a:rPr lang="en-US" dirty="0" smtClean="0">
                <a:latin typeface="+mj-lt"/>
              </a:rPr>
              <a:t> April 2014</a:t>
            </a:r>
          </a:p>
          <a:p>
            <a:r>
              <a:rPr lang="en-US" dirty="0" smtClean="0">
                <a:latin typeface="+mj-lt"/>
              </a:rPr>
              <a:t>TTSO8</a:t>
            </a:r>
          </a:p>
          <a:p>
            <a:r>
              <a:rPr lang="en-US" dirty="0" smtClean="0">
                <a:latin typeface="+mj-lt"/>
              </a:rPr>
              <a:t>NACAA XXVI</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90600"/>
            <a:ext cx="8305800" cy="1048512"/>
          </a:xfrm>
        </p:spPr>
        <p:txBody>
          <a:bodyPr>
            <a:normAutofit/>
          </a:bodyPr>
          <a:lstStyle/>
          <a:p>
            <a:pPr algn="ctr"/>
            <a:r>
              <a:rPr lang="en-US" dirty="0" smtClean="0"/>
              <a:t>Observing Pluto </a:t>
            </a:r>
            <a:r>
              <a:rPr lang="en-US" dirty="0" smtClean="0"/>
              <a:t>&amp; other TNO’s</a:t>
            </a:r>
            <a:endParaRPr lang="en-US" dirty="0"/>
          </a:p>
        </p:txBody>
      </p:sp>
      <p:pic>
        <p:nvPicPr>
          <p:cNvPr id="27650" name="Picture 2" descr="http://www.wired.com/images_blogs/wiredscience/2013/07/587px-Pluto_moon_P5_discovery_with_moons_orbits.jpg"/>
          <p:cNvPicPr>
            <a:picLocks noChangeAspect="1" noChangeArrowheads="1"/>
          </p:cNvPicPr>
          <p:nvPr/>
        </p:nvPicPr>
        <p:blipFill>
          <a:blip r:embed="rId3"/>
          <a:srcRect/>
          <a:stretch>
            <a:fillRect/>
          </a:stretch>
        </p:blipFill>
        <p:spPr bwMode="auto">
          <a:xfrm>
            <a:off x="2819400" y="2847974"/>
            <a:ext cx="3333750" cy="3400426"/>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 the “old” days…</a:t>
            </a:r>
            <a:endParaRPr lang="en-US" dirty="0"/>
          </a:p>
        </p:txBody>
      </p:sp>
      <p:pic>
        <p:nvPicPr>
          <p:cNvPr id="3" name="irc_mi" descr="http://www.how-to-draw-funny-cartoons.com/image-files/cartoon-telescope-006.jpg"/>
          <p:cNvPicPr/>
          <p:nvPr/>
        </p:nvPicPr>
        <p:blipFill>
          <a:blip r:embed="rId3"/>
          <a:srcRect/>
          <a:stretch>
            <a:fillRect/>
          </a:stretch>
        </p:blipFill>
        <p:spPr bwMode="auto">
          <a:xfrm>
            <a:off x="3276600" y="2133600"/>
            <a:ext cx="2360930" cy="1887855"/>
          </a:xfrm>
          <a:prstGeom prst="rect">
            <a:avLst/>
          </a:prstGeom>
          <a:noFill/>
          <a:ln w="9525">
            <a:noFill/>
            <a:miter lim="800000"/>
            <a:headEnd/>
            <a:tailEnd/>
          </a:ln>
        </p:spPr>
      </p:pic>
      <p:pic>
        <p:nvPicPr>
          <p:cNvPr id="4" name="Picture 3" descr="File:Universum Mono Radio Tape Recorder.jpg"/>
          <p:cNvPicPr/>
          <p:nvPr/>
        </p:nvPicPr>
        <p:blipFill>
          <a:blip r:embed="rId4"/>
          <a:srcRect/>
          <a:stretch>
            <a:fillRect/>
          </a:stretch>
        </p:blipFill>
        <p:spPr bwMode="auto">
          <a:xfrm>
            <a:off x="457200" y="3124200"/>
            <a:ext cx="2743200" cy="2133600"/>
          </a:xfrm>
          <a:prstGeom prst="rect">
            <a:avLst/>
          </a:prstGeom>
          <a:noFill/>
          <a:ln w="9525">
            <a:noFill/>
            <a:miter lim="800000"/>
            <a:headEnd/>
            <a:tailEnd/>
          </a:ln>
        </p:spPr>
      </p:pic>
      <p:pic>
        <p:nvPicPr>
          <p:cNvPr id="5" name="irc_mi" descr="http://www.strangehistory.net/blog/wp-content/uploads/2013/02/cassette-recorder.jpg"/>
          <p:cNvPicPr/>
          <p:nvPr/>
        </p:nvPicPr>
        <p:blipFill>
          <a:blip r:embed="rId5"/>
          <a:srcRect/>
          <a:stretch>
            <a:fillRect/>
          </a:stretch>
        </p:blipFill>
        <p:spPr bwMode="auto">
          <a:xfrm>
            <a:off x="3757399" y="4343400"/>
            <a:ext cx="2110001" cy="1983137"/>
          </a:xfrm>
          <a:prstGeom prst="rect">
            <a:avLst/>
          </a:prstGeom>
          <a:noFill/>
          <a:ln w="9525">
            <a:noFill/>
            <a:miter lim="800000"/>
            <a:headEnd/>
            <a:tailEnd/>
          </a:ln>
        </p:spPr>
      </p:pic>
      <p:sp>
        <p:nvSpPr>
          <p:cNvPr id="6" name="Rounded Rectangular Callout 5"/>
          <p:cNvSpPr/>
          <p:nvPr/>
        </p:nvSpPr>
        <p:spPr>
          <a:xfrm>
            <a:off x="6553200" y="2286000"/>
            <a:ext cx="1828800" cy="990600"/>
          </a:xfrm>
          <a:prstGeom prst="wedgeRoundRectCallout">
            <a:avLst>
              <a:gd name="adj1" fmla="val -85013"/>
              <a:gd name="adj2" fmla="val -13275"/>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858000" y="2438400"/>
            <a:ext cx="1447800" cy="584775"/>
          </a:xfrm>
          <a:prstGeom prst="rect">
            <a:avLst/>
          </a:prstGeom>
          <a:noFill/>
        </p:spPr>
        <p:txBody>
          <a:bodyPr wrap="square" rtlCol="0">
            <a:spAutoFit/>
          </a:bodyPr>
          <a:lstStyle/>
          <a:p>
            <a:r>
              <a:rPr lang="en-US" sz="3200" b="1" dirty="0" smtClean="0">
                <a:latin typeface="+mj-lt"/>
              </a:rPr>
              <a:t>Gone!</a:t>
            </a:r>
            <a:endParaRPr lang="en-US" sz="3200" b="1" dirty="0">
              <a:latin typeface="+mj-lt"/>
            </a:endParaRPr>
          </a:p>
        </p:txBody>
      </p:sp>
      <p:sp>
        <p:nvSpPr>
          <p:cNvPr id="8" name="Rounded Rectangular Callout 7"/>
          <p:cNvSpPr/>
          <p:nvPr/>
        </p:nvSpPr>
        <p:spPr>
          <a:xfrm>
            <a:off x="6324600" y="3886200"/>
            <a:ext cx="1676400" cy="1066800"/>
          </a:xfrm>
          <a:prstGeom prst="wedgeRoundRectCallout">
            <a:avLst>
              <a:gd name="adj1" fmla="val -80321"/>
              <a:gd name="adj2" fmla="val -71828"/>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629400" y="4139625"/>
            <a:ext cx="1676400" cy="584775"/>
          </a:xfrm>
          <a:prstGeom prst="rect">
            <a:avLst/>
          </a:prstGeom>
          <a:noFill/>
        </p:spPr>
        <p:txBody>
          <a:bodyPr wrap="square" rtlCol="0">
            <a:spAutoFit/>
          </a:bodyPr>
          <a:lstStyle/>
          <a:p>
            <a:r>
              <a:rPr lang="en-US" sz="3200" b="1" dirty="0" smtClean="0">
                <a:latin typeface="+mj-lt"/>
              </a:rPr>
              <a:t>Back!</a:t>
            </a:r>
            <a:endParaRPr lang="en-US" sz="3200" b="1" dirty="0">
              <a:latin typeface="+mj-lt"/>
            </a:endParaRPr>
          </a:p>
        </p:txBody>
      </p:sp>
      <p:sp>
        <p:nvSpPr>
          <p:cNvPr id="12" name="Explosion 1 11"/>
          <p:cNvSpPr/>
          <p:nvPr/>
        </p:nvSpPr>
        <p:spPr>
          <a:xfrm>
            <a:off x="381000" y="5334000"/>
            <a:ext cx="838200" cy="685800"/>
          </a:xfrm>
          <a:prstGeom prst="irregularSeal1">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Explosion 1 12"/>
          <p:cNvSpPr/>
          <p:nvPr/>
        </p:nvSpPr>
        <p:spPr>
          <a:xfrm>
            <a:off x="1143000" y="5638800"/>
            <a:ext cx="838200" cy="685800"/>
          </a:xfrm>
          <a:prstGeom prst="irregularSeal1">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Explosion 1 13"/>
          <p:cNvSpPr/>
          <p:nvPr/>
        </p:nvSpPr>
        <p:spPr>
          <a:xfrm>
            <a:off x="2057400" y="5867400"/>
            <a:ext cx="1066800" cy="838200"/>
          </a:xfrm>
          <a:prstGeom prst="irregularSeal1">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533400" y="5486400"/>
            <a:ext cx="533400" cy="369332"/>
          </a:xfrm>
          <a:prstGeom prst="rect">
            <a:avLst/>
          </a:prstGeom>
          <a:noFill/>
        </p:spPr>
        <p:txBody>
          <a:bodyPr wrap="square" rtlCol="0">
            <a:spAutoFit/>
          </a:bodyPr>
          <a:lstStyle/>
          <a:p>
            <a:r>
              <a:rPr lang="en-US" dirty="0" err="1" smtClean="0"/>
              <a:t>bip</a:t>
            </a:r>
            <a:endParaRPr lang="en-US" dirty="0"/>
          </a:p>
        </p:txBody>
      </p:sp>
      <p:sp>
        <p:nvSpPr>
          <p:cNvPr id="16" name="TextBox 15"/>
          <p:cNvSpPr txBox="1"/>
          <p:nvPr/>
        </p:nvSpPr>
        <p:spPr>
          <a:xfrm>
            <a:off x="1371600" y="5802868"/>
            <a:ext cx="533400" cy="338554"/>
          </a:xfrm>
          <a:prstGeom prst="rect">
            <a:avLst/>
          </a:prstGeom>
          <a:noFill/>
        </p:spPr>
        <p:txBody>
          <a:bodyPr wrap="square" rtlCol="0">
            <a:spAutoFit/>
          </a:bodyPr>
          <a:lstStyle/>
          <a:p>
            <a:r>
              <a:rPr lang="en-US" sz="1600" dirty="0" err="1" smtClean="0"/>
              <a:t>bip</a:t>
            </a:r>
            <a:endParaRPr lang="en-US" sz="1600" dirty="0"/>
          </a:p>
        </p:txBody>
      </p:sp>
      <p:sp>
        <p:nvSpPr>
          <p:cNvPr id="17" name="TextBox 16"/>
          <p:cNvSpPr txBox="1"/>
          <p:nvPr/>
        </p:nvSpPr>
        <p:spPr>
          <a:xfrm>
            <a:off x="2209800" y="6096000"/>
            <a:ext cx="990600" cy="369332"/>
          </a:xfrm>
          <a:prstGeom prst="rect">
            <a:avLst/>
          </a:prstGeom>
          <a:noFill/>
        </p:spPr>
        <p:txBody>
          <a:bodyPr wrap="square" rtlCol="0">
            <a:spAutoFit/>
          </a:bodyPr>
          <a:lstStyle/>
          <a:p>
            <a:r>
              <a:rPr lang="en-US" dirty="0" smtClean="0"/>
              <a:t>BEEP!</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12"/>
                                        </p:tgtEl>
                                        <p:attrNameLst>
                                          <p:attrName>style.visibility</p:attrName>
                                        </p:attrNameLst>
                                      </p:cBhvr>
                                      <p:to>
                                        <p:strVal val="visible"/>
                                      </p:to>
                                    </p:set>
                                  </p:childTnLst>
                                </p:cTn>
                              </p:par>
                              <p:par>
                                <p:cTn id="10" presetID="1" presetClass="entr" presetSubtype="0" fill="hold" grpId="0" nodeType="withEffect">
                                  <p:stCondLst>
                                    <p:cond delay="1000"/>
                                  </p:stCondLst>
                                  <p:childTnLst>
                                    <p:set>
                                      <p:cBhvr>
                                        <p:cTn id="11" dur="1" fill="hold">
                                          <p:stCondLst>
                                            <p:cond delay="0"/>
                                          </p:stCondLst>
                                        </p:cTn>
                                        <p:tgtEl>
                                          <p:spTgt spid="15"/>
                                        </p:tgtEl>
                                        <p:attrNameLst>
                                          <p:attrName>style.visibility</p:attrName>
                                        </p:attrNameLst>
                                      </p:cBhvr>
                                      <p:to>
                                        <p:strVal val="visible"/>
                                      </p:to>
                                    </p:set>
                                  </p:childTnLst>
                                </p:cTn>
                              </p:par>
                            </p:childTnLst>
                          </p:cTn>
                        </p:par>
                        <p:par>
                          <p:cTn id="12" fill="hold">
                            <p:stCondLst>
                              <p:cond delay="1000"/>
                            </p:stCondLst>
                            <p:childTnLst>
                              <p:par>
                                <p:cTn id="13" presetID="1" presetClass="entr" presetSubtype="0" fill="hold" grpId="0" nodeType="afterEffect">
                                  <p:stCondLst>
                                    <p:cond delay="1000"/>
                                  </p:stCondLst>
                                  <p:childTnLst>
                                    <p:set>
                                      <p:cBhvr>
                                        <p:cTn id="14" dur="1" fill="hold">
                                          <p:stCondLst>
                                            <p:cond delay="0"/>
                                          </p:stCondLst>
                                        </p:cTn>
                                        <p:tgtEl>
                                          <p:spTgt spid="13"/>
                                        </p:tgtEl>
                                        <p:attrNameLst>
                                          <p:attrName>style.visibility</p:attrName>
                                        </p:attrNameLst>
                                      </p:cBhvr>
                                      <p:to>
                                        <p:strVal val="visible"/>
                                      </p:to>
                                    </p:set>
                                  </p:childTnLst>
                                </p:cTn>
                              </p:par>
                            </p:childTnLst>
                          </p:cTn>
                        </p:par>
                        <p:par>
                          <p:cTn id="15" fill="hold">
                            <p:stCondLst>
                              <p:cond delay="2000"/>
                            </p:stCondLst>
                            <p:childTnLst>
                              <p:par>
                                <p:cTn id="16" presetID="1" presetClass="entr" presetSubtype="0"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childTnLst>
                                </p:cTn>
                              </p:par>
                            </p:childTnLst>
                          </p:cTn>
                        </p:par>
                        <p:par>
                          <p:cTn id="18" fill="hold">
                            <p:stCondLst>
                              <p:cond delay="2000"/>
                            </p:stCondLst>
                            <p:childTnLst>
                              <p:par>
                                <p:cTn id="19" presetID="1" presetClass="entr" presetSubtype="0" fill="hold" grpId="0" nodeType="afterEffect">
                                  <p:stCondLst>
                                    <p:cond delay="1000"/>
                                  </p:stCondLst>
                                  <p:childTnLst>
                                    <p:set>
                                      <p:cBhvr>
                                        <p:cTn id="20" dur="1" fill="hold">
                                          <p:stCondLst>
                                            <p:cond delay="0"/>
                                          </p:stCondLst>
                                        </p:cTn>
                                        <p:tgtEl>
                                          <p:spTgt spid="14"/>
                                        </p:tgtEl>
                                        <p:attrNameLst>
                                          <p:attrName>style.visibility</p:attrName>
                                        </p:attrNameLst>
                                      </p:cBhvr>
                                      <p:to>
                                        <p:strVal val="visible"/>
                                      </p:to>
                                    </p:set>
                                  </p:childTnLst>
                                </p:cTn>
                              </p:par>
                            </p:childTnLst>
                          </p:cTn>
                        </p:par>
                        <p:par>
                          <p:cTn id="21" fill="hold">
                            <p:stCondLst>
                              <p:cond delay="3000"/>
                            </p:stCondLst>
                            <p:childTnLst>
                              <p:par>
                                <p:cTn id="22" presetID="1" presetClass="entr" presetSubtype="0"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childTnLst>
                                </p:cTn>
                              </p:par>
                            </p:childTnLst>
                          </p:cTn>
                        </p:par>
                        <p:par>
                          <p:cTn id="24" fill="hold">
                            <p:stCondLst>
                              <p:cond delay="3000"/>
                            </p:stCondLst>
                            <p:childTnLst>
                              <p:par>
                                <p:cTn id="25" presetID="1" presetClass="entr" presetSubtype="0" fill="hold" nodeType="afterEffect">
                                  <p:stCondLst>
                                    <p:cond delay="1500"/>
                                  </p:stCondLst>
                                  <p:childTnLst>
                                    <p:set>
                                      <p:cBhvr>
                                        <p:cTn id="26" dur="1" fill="hold">
                                          <p:stCondLst>
                                            <p:cond delay="0"/>
                                          </p:stCondLst>
                                        </p:cTn>
                                        <p:tgtEl>
                                          <p:spTgt spid="5"/>
                                        </p:tgtEl>
                                        <p:attrNameLst>
                                          <p:attrName>style.visibility</p:attrName>
                                        </p:attrNameLst>
                                      </p:cBhvr>
                                      <p:to>
                                        <p:strVal val="visible"/>
                                      </p:to>
                                    </p:set>
                                  </p:childTnLst>
                                </p:cTn>
                              </p:par>
                            </p:childTnLst>
                          </p:cTn>
                        </p:par>
                        <p:par>
                          <p:cTn id="27" fill="hold">
                            <p:stCondLst>
                              <p:cond delay="4500"/>
                            </p:stCondLst>
                            <p:childTnLst>
                              <p:par>
                                <p:cTn id="28" presetID="1" presetClass="entr" presetSubtype="0" fill="hold" grpId="0" nodeType="afterEffect">
                                  <p:stCondLst>
                                    <p:cond delay="1000"/>
                                  </p:stCondLst>
                                  <p:childTnLst>
                                    <p:set>
                                      <p:cBhvr>
                                        <p:cTn id="29" dur="1" fill="hold">
                                          <p:stCondLst>
                                            <p:cond delay="0"/>
                                          </p:stCondLst>
                                        </p:cTn>
                                        <p:tgtEl>
                                          <p:spTgt spid="6"/>
                                        </p:tgtEl>
                                        <p:attrNameLst>
                                          <p:attrName>style.visibility</p:attrName>
                                        </p:attrNameLst>
                                      </p:cBhvr>
                                      <p:to>
                                        <p:strVal val="visible"/>
                                      </p:to>
                                    </p:set>
                                  </p:childTnLst>
                                </p:cTn>
                              </p:par>
                              <p:par>
                                <p:cTn id="30" presetID="1" presetClass="entr" presetSubtype="0" fill="hold" grpId="0" nodeType="withEffect">
                                  <p:stCondLst>
                                    <p:cond delay="1000"/>
                                  </p:stCondLst>
                                  <p:childTnLst>
                                    <p:set>
                                      <p:cBhvr>
                                        <p:cTn id="31" dur="1" fill="hold">
                                          <p:stCondLst>
                                            <p:cond delay="0"/>
                                          </p:stCondLst>
                                        </p:cTn>
                                        <p:tgtEl>
                                          <p:spTgt spid="7"/>
                                        </p:tgtEl>
                                        <p:attrNameLst>
                                          <p:attrName>style.visibility</p:attrName>
                                        </p:attrNameLst>
                                      </p:cBhvr>
                                      <p:to>
                                        <p:strVal val="visible"/>
                                      </p:to>
                                    </p:set>
                                  </p:childTnLst>
                                </p:cTn>
                              </p:par>
                            </p:childTnLst>
                          </p:cTn>
                        </p:par>
                        <p:par>
                          <p:cTn id="32" fill="hold">
                            <p:stCondLst>
                              <p:cond delay="5500"/>
                            </p:stCondLst>
                            <p:childTnLst>
                              <p:par>
                                <p:cTn id="33" presetID="1" presetClass="entr" presetSubtype="0" fill="hold" grpId="0" nodeType="afterEffect">
                                  <p:stCondLst>
                                    <p:cond delay="3000"/>
                                  </p:stCondLst>
                                  <p:childTnLst>
                                    <p:set>
                                      <p:cBhvr>
                                        <p:cTn id="34" dur="1" fill="hold">
                                          <p:stCondLst>
                                            <p:cond delay="0"/>
                                          </p:stCondLst>
                                        </p:cTn>
                                        <p:tgtEl>
                                          <p:spTgt spid="8"/>
                                        </p:tgtEl>
                                        <p:attrNameLst>
                                          <p:attrName>style.visibility</p:attrName>
                                        </p:attrNameLst>
                                      </p:cBhvr>
                                      <p:to>
                                        <p:strVal val="visible"/>
                                      </p:to>
                                    </p:set>
                                  </p:childTnLst>
                                </p:cTn>
                              </p:par>
                              <p:par>
                                <p:cTn id="35" presetID="1" presetClass="entr" presetSubtype="0" fill="hold" grpId="0" nodeType="withEffect">
                                  <p:stCondLst>
                                    <p:cond delay="300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p:bldP spid="12" grpId="0" animBg="1"/>
      <p:bldP spid="13" grpId="0" animBg="1"/>
      <p:bldP spid="14" grpId="0" animBg="1"/>
      <p:bldP spid="15" grpId="0"/>
      <p:bldP spid="16"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ow to recover a hard drive from a dead computer"/>
          <p:cNvPicPr/>
          <p:nvPr/>
        </p:nvPicPr>
        <p:blipFill>
          <a:blip r:embed="rId3" cstate="print"/>
          <a:srcRect l="14140" r="21854"/>
          <a:stretch>
            <a:fillRect/>
          </a:stretch>
        </p:blipFill>
        <p:spPr bwMode="auto">
          <a:xfrm>
            <a:off x="228600" y="4114800"/>
            <a:ext cx="2514600" cy="2514600"/>
          </a:xfrm>
          <a:prstGeom prst="rect">
            <a:avLst/>
          </a:prstGeom>
          <a:noFill/>
          <a:ln w="9525">
            <a:noFill/>
            <a:miter lim="800000"/>
            <a:headEnd/>
            <a:tailEnd/>
          </a:ln>
        </p:spPr>
      </p:pic>
      <p:sp>
        <p:nvSpPr>
          <p:cNvPr id="2" name="Title 1"/>
          <p:cNvSpPr>
            <a:spLocks noGrp="1"/>
          </p:cNvSpPr>
          <p:nvPr>
            <p:ph type="title"/>
          </p:nvPr>
        </p:nvSpPr>
        <p:spPr>
          <a:xfrm>
            <a:off x="381000" y="838200"/>
            <a:ext cx="8458200" cy="856488"/>
          </a:xfrm>
        </p:spPr>
        <p:txBody>
          <a:bodyPr/>
          <a:lstStyle/>
          <a:p>
            <a:r>
              <a:rPr lang="en-US" dirty="0" smtClean="0"/>
              <a:t>…then things starting changing…</a:t>
            </a:r>
            <a:endParaRPr lang="en-US" dirty="0"/>
          </a:p>
        </p:txBody>
      </p:sp>
      <p:sp>
        <p:nvSpPr>
          <p:cNvPr id="2050" name="AutoShape 2" descr="data:image/jpeg;base64,/9j/4AAQSkZJRgABAQAAAQABAAD/2wCEAAkGBhQSERUUExQVFBUWFxcaFxgYFxcVFhcXFxgXFRwXFxgYHCYeHBwkHBcXHy8gIycpLCwsFR4xNTAqNSYrLCkBCQoKDgwOGg8PGiwkHSQsLCwsLCwsLCwsKSwsLCwsLCwsLCwsLCksLCwsLCwsLCwsKSwsKSwsLCwsLCwsLCwsLP/AABEIANAA8wMBIgACEQEDEQH/xAAcAAABBQEBAQAAAAAAAAAAAAACAAEDBAUGBwj/xABFEAABAgMEBQkFBgUEAgMBAAABAhEAAyEEEjFBBVFhcYEGEyKRobHB0fAHMkJy4RQjUmKC8TOSorLSJFODwkOzFsPiFf/EABoBAAIDAQEAAAAAAAAAAAAAAAECAAMEBQb/xAAuEQACAgEEAQIEBAcAAAAAAAAAAQIRAwQSITFBUWETMkKBIpGhsQUUFXHB0fD/2gAMAwEAAhEDEQA/APIUuS5qSabTE803RdFT8R1nVuHnshSuiL2Z93YMH8OvZEtgkCsxfupyzJyA9ZE5NHpzG2SyRzKb5/iK90fhH4t74bR+WtjRVjSEmfODy0lkoduemMCJeu6HBWRgCBioRFYLIbRNJUq6lIvTFtRCEsHA6kpTmSkQ+k7fzqgEi5LQLstDvcRU1OaiSVKVmSTqAR88IUgt1rVOmKWsuVGuQpRgBQJAAAAoAABhBWSyg9JXujAfiOrdrPDOGs1nvGtEj3j4DaW7zlFi0TsgGowAwA1evN7YpJWJKXhEdonEnb6w9eEFZLGVFgO4bTU0AAqSaABzBWeyFRAAJUf3atNZc0ABJo8WbTaQlNxBcfEoUvkF2S9QgGu01NboSzbE9kNaLQlCShGBopQoVtW6l6hANa1JDmrJTnLX15bIS1F9vdAjZxPlCthSFhtPdAhLwQTEoTrgLkLdEYRBXtWGuHmberziFTmGsXscr1fUwIRBNCaAEZ9UMU64NoYmASwWhPD3IkTJ4b4lEbRCHggmJro2nsELnNQb1rMSgbvQASdh7ofmtoHb5wlLf08AVxOCch3Np7oV0eiIEJOQPUYYg+mEAPI9NQ6zDONnbDF9Y6xDXdo6xEsNBEjZ2wJT6r4wJG7rENd9UhbCkPd9UhQJB2woUJLLlmau6PoAMtwiWcecWmXLBIBupABJUokCg1ksAN2bwahzUpvjmCutKPNVeD5KEXbCn7NJ54/xZoUmTrQiqVzt+KE7b5xSIdyob3G0nNEpH2dBBYvNUC4mTQ4YEYoQ5SNZKlZhs6TIKiAMTryGZOwQAGeUaKEc2mvvH3tmYTwxO3dV4QK5Sos2Gx87MlyJbC+oJSVG6LyiBeUcstzAanv6e5HzLJOuK6dAUqSksXphregEY9nSSXrQ01vlH0ZImptdmSpC1JSsBlNUjA0Vr18Y5+t1GTDOMo8x54/Lz4LsMIyTT7Pn20KEtJQMTRZFf+NJzw6RzIYdEC9mrSSdvdHtll9kVld1qnKAwTeQA2skJevCM7lhZtG6MlMizy5loUOgld6a351JUSMcAQHrkDA/qEH8qYVp35PHwnIcT4Q8wXcaby3XFxFkmzVJTPWpKZwJldJnUCGVzbgN7yQWALKY0iBGhZaVFKgpSgQD0wAOiDVkkUJYi87g74j1noh/ge5DNtUtIHSvHNqgbAczt6tcVjpMYgEngw3R2I9mhmS+eCpdklEC6bRMSEqNHuqKUqIxI6J3xl6T9n65aL8u02OelwDzc5yCdaSAeqK3rJvoZYI+TIs84L14F3bEB2xwg31RVn6MmSSFKDpBa8mqeJah3xcBDUjZpsryRd9mfNBRfAATCgoNMv8AfyEav7FF+pERBiRw7+ESBTeZxgWJ8z55mDSBbGCgMPMw1Tt9a8oMoCce3/HzbdDKWT4P4DDqERsgIl5k9Ve006nhioDLrr3sOyGUp8S8De1QowSlk5deHgIkkyJivcCj8qSe1IiEO74RLNmLX7ylq3knvgEDVYF/EQPmWhJ6lKfsgfsSRjNlj9Slf2oMQ816pDc3tHbAoNk/2VH+6j+Wb/gIX2aX/up/lm/4xBchXPVfKBRLJjZEZTZfVNH/ANcL/wDn6lyj/wAiR/fdiAo2iGErd1iFCWBomZ+EcFII6wpoeKvMnVDwA37l7Rlm+0TiqYSmWkFc1Q+GWlgyRg5dKEjWpIgNI24zphUQEigSkYIQkXUoTsCQB25mLdvHMSU2ce+q7Mna3Z5co/KlV4j8SyD7gjOkSiSAMTnqGJJ2AOYaCt2GTLNjlt0zgk9HarXuTTiRthHpH11wVoXgE0AoNbbdufGLFhsl4gUriTgBjXYACo7BrjQ+OCr3NrklyfNpnIQBQnPBsSTsAqdhSn4xHvUmzhCEoTQJYbWHnnvMcx7PuT3MSedUCFzALoOKZb3g4yUo9NW8DKLnKTlULN90hImWhQdCHASAzmbML9CWliSS2GpyPPazP8SdLpG/Dj2q/IXKnlSLKBLlp520zP4Uvr6a/wAKAxLlsDgASPEOUmmUXlpcWictQVOnkOFEH3JVKSxg9LzZJYQfKblQXmIlzDMXM/jzzQzfySwapkhgyaXmBLBkjW9nHs3NrUJ9oBEgGmRmkZDUnWrgKuRQltVs0dHn+lbfMmzDMmKJWSC+GFAwFAAwAAoGAGEdpyR0lZ7RNROtJA5hK1TUHCaUIKkHUAohjk7D4hHY+1j2dpmyftNmQErlJAWhIYKlpDBSQM0jrSNlfE7FbVSJqZiMUnDIjMHYYN2uAG1a9OrttoVOtJK1k9FLkIQn8IAwSNQbWXjesWjjMAbDICgG4CM6bMlLQudLMuWkspSSpKFG8bt1IJvKq9BQCNnROkwJYZSZYZveFeMN44FZmaZlrsk4AnolHS2EqIuqGe4jOMe222SSnmwEu9664S9G6Jol64U2CLnKfSspYKELvKKheIBIATVnwLlsNRjmpkoRbik4vciOCkqZuc2APTQJx2+uoRX0Zan6PxDA7Nm3bFxSgKAP2ji+PGmoZx3IZFONo5c4OMqYKZIFT9OAz30G+AVMOVNubbNQ3NCWddT69VhgknCGFIzSGY+sYm5sZ9nnh1Q1/V2U7cTAolg8xrpvx6hWHN0bd9OwecM/oQwEQIjM1U3Bu3GGJfHzhwmC5o6m3sIgCPjDNt74lubR2nugbo19hgUGyNoXGJJMtS1XJYK1agKD5lGgG+HWgAkODXHI7orUottJjNNcsigSIOBaCRMBtkPCaHhaGsObNK1lSiSSSSTiSS5J4xbkC6h81diBh1kPuA1xWs0m8WyxV8o88N5izPN5zrIAA8NgFOMaIqlYsn4BkJvF8dQ1nIR6J7OeTPPTQtYBQllLf4nF9CG2kCYrYJYzIjktA6KVOmJQlN8uzfiJoz6iaE5JSs5R6za9JI0bJTZpN2balBS1FXRQh6rtE4/CgUYZsAIw63NsjsXbLsGPc78Gnyn5UCzDm5bLtCwSlJICJaRjOmn4Zaca4x4fyo5W3itEtZXfLzpxoueoZN8MoEC6jYCcgmDlPypMwrly1qWFqebNVRdoWMFKHwyx8MvKhNcOYnSlBrwIcOHDONY1ihrsjjRhXLOgWdG2pCZyFTU84gLBUl7t5IIdLjBxnH1Voa3Sp0iXMkNzSki4wYACl1hgQzNk0fIwMeh+yv2iCwzDJnqP2aZUmp5tbe+AKsWAIGw5VkuSM98tltRJlqmTFBCEB1KNABHyvyutcibbJy7MgokqUSlJy1kAYAlyE5AtlHS8veXs7SUy5LCkyEuUSxUqYE31tiWc6kh9pPBqgJUASZlG9boe5EcSS15RZF+CEyJeoRYn2NUtRTMSpChiFAhQzqDXBogsVvXKWlaGvJLpcAhxgWNCxqNojW03ygm2taVzSOiLoAGAcqJJxKiSSVEkkkw6bb4XASlo+xc7PlykqSgrWlIUs3UoJLXlHIRr2hMsIlgKeaArngCFJSq8Qm6QM0sSCSQTlhGFMkPXBu6FZphQXT9DF+LJKE0/BVlhvXua6ZOZp3mBVMyAp6x1wIm3w70PqsEEPHYUk1aOW1T5AbjCaDZ6Ds8TDhAG3dh1+UEgDesYLm9dN5r1CDfhup24mBIiABJ1HwEDdglzAA5w6o2NC8lLRamIHNS1My1jpLBp92g4/MWTtinJljD5mWQhKXRhqowqSaAAOonUAKmNmx8kZqgFzvu0kkBAI5wsxN44JFRQV3R2li5NSLOopkpKi7c4rpTFnD3sgdSQBhjjFm1y7ywhAwZKdpep4qJO5o5uTUynwuEa4YlE5C3SRZ5LIATedKANwvr2liEua9LZHNKRGzymtwmzzzZPNoFxGNQnFf6lFSuI1RjqB198bcENsDPllukREQBESOfTQJVsi4rQDb4UFehoAeS3JSyRSq68MEjjU9UGnHGiaA5PmrhU9UJc3FXAbHDADcPCLOj5YBvEOJYfep6Dipn/ACoVGhsU6Ow8qJWi7MVpSF2xbhCS92UlmKlN8Q91nxC8lF+U5QcrTOCkS74CyFTlrLzJ0zWo5ITglGAxNcNSw2KXaUzZU0kdEqRMYm5McB1kfAom6doBFceLmJuqLF2Pp3z2RwtTFrK7Ojga2Kj0n2Y+zA2optNqBFnFUpqDOI7kazngMyO/9p3IJNtsoMlAE+Qn7oJDXkDGSAOtIyNM40vZ9yuRb7IlYupmIARNQKBKgKFIySoBxqqMo2tMaYlWWSqdPWEITicyckpGajkIxOTbLj5GWli0XNE6LmWiamVKQVrWWSkYk+s8o2tJIVpTSK1WaRdM5bplp7VKOAJqpRoASY9l0ByfsmgrIqdPUDNIZcxuko4iVJBq1OLOWAo10EbkzyWs2hbKq0WlSTMu/eTMQH/8UoHF8NatgjwLTtqlzLRNXJl81KUtRQh3upJoH8MsMo3OXHLmdpGdeV0ZaX5uWC6UjWdajmephHMLkkFiGIxgJEIoUERDRAFizqptieTLcxQSpi8dr7PJlkNqSLWm9LXQG8UpQujFbM6cjWjvlF0ZcEMNUk5iLmhNALtc5MmUE31OwUoJBYOanNssaR77yi5CWe0WYyZcuXJUKy1JSEsr8xFSDgX35R4RaZMyzTylV6XMlqrkpKklwR3gxI5Ny4AdNpb2UWix2dVoKkTLtZktF4lKM1hRAds2FBXIxyaq7sQB46u+PYdE+16zfZUqtJUJwopCUPfI+IYJAOomhfJo8h0vpGQbVMMhCpUhZdCVEEoJxAagS7sKsKVjVpM8ovbPoz58W5bl2RscMtQw+vGHf19YV0nYIs2LR8yasIky1TFnBKQ53nUNtBHVlNRVswqLbpFYAnZF/QvJyfa1XbPLvAe9MUbspHzK1/lDmPROTPshAaZblBWYkIPR/wCRYqrcGG0x6GizoQlKJaUoQmgSlICRuApHMy66+Ifma4aeuZHnuhPZvIs6ecm/6icGulQaWlWPQl4UANVOcKCN1EpgpZyFDibyqDiA54COhnyhQEPiev0IpWuSLoSd5Da8BwDdsYdzlyzRVHN8zdBUPhoPmNB1BzvAjndNW3mJC1uy1vLl7HHTVwQW3zBHS8ptJybMlImrYs9wVmKJ/LlkLxYUjy7lDp1VpWDduIQLqEu7BySSaOok1LDAao04Mbm7a4K8k1FV5M1U8ak9sRKmDUOBIhlRGox1TAyQMdfYqBKNRH9vfSAEPfPr6wSCMpX4T1Qoa8NXf5woAS0RUD8P96m+n8pi1M6KEpBqWUd5HRfcklf6zFexSrygFYF1LOxiTxuhR4iFa55UVKOb01PVhsAYfqi9Cv0JNHaUMmaFJDpwUk4LQaFCt4zyIcVAguV/J8SlJny3VJmgKBzuks+q8CCk/mTqMZyO+pj2fk5oeXbtColqu35fOAH8JvFV1WwpUl94OUcvXR6n9jbp5fSeP8iuVq9G2tM1LqQejNQMJks1o+YxByI3xJy25dTtIzry+hKSTzcoHooGs61HNXAMKRk6Z0YZMwprdNUHWNR2j1jGcI5b7NZ7f7P9P6OsGi/tIP3x6M0FjOXMFRLQMkMxBwzNQ0ea8ruWM/SM+/MLJDiXLHuoSchrODqxPUBz0pBJYOScNce0+zr2Ziz3bRakXp7XpckhxLzC5g/FqTlvwiQSt7PvZgkBFotqcQDLkmpU1b8yjhOpPXqj0S38nbNbA1os8peQVduqA2LSygOMW5VmUouriRQn5sS37RevZCAxbPLtOewqStzZJ5ln8Ezpp3BaWUOIVHnOn/ZpbrI5XIUpA+OX94htZKaj9QEfSqSEnbuiSdaUoBUpQSBmS0C2Q+PVSyIks0+6dmce5csNK6MtF69ZROVnMSRKWNt5Ic/qBjiNH+zMWwq+yTbikh+bnVcbJiB2FI3xYotcktEtj9qNtTZ0yUzAAgMFhIMwpy6RfAUDVpjHPW+3LnKK5ilLUcVKJUTliawekOSlpscwS7RKUgqe4WvJUBjdUmh66RPZtCLVkW15et0OqSshljbEc6Xejuv/AIEtEoTVhRl0qAyWUzEE1IL5CHsdhluebQQhBCZi7rqBOSCcS2eAoMTCrLF8oPJgaC0QuaAFvLSnpX2JUqgFwAltr9uAj37k3oGVZJCUS0JSq6m+r4lKYOVKxNeGwRwehNDf6lEoqCxeSbwN4KQBfd9qdgOuPUjCZMjn2KopAgQJGuDJjieUvtNkyHRIafMwcH7pO9Q947E02xIQlN1FAk0uzp7fb5cpJmTVploGJUWG4ZknUKx5jym9p5USmygpH+6oC8fkSaJG0udiY5PTOm51qXfnLKjkMAkakpFAN3GM1e+Oph0ajzLkyzzXwhT7QpaipRKlEuSokknWSamIFKh1GI1KjZRnbGJgHhEwoYUZ4REO0M8QgLQoOFADZoyAyFKwvG6PlDLV1ASx+oxStBdh18any/TF+1BghOpIJ3r+8PG7dR+mM5eJPDzi/wACrseUK7PAemj0X2YaXCE2iVNVclTZalFTgXCGReD5qvsBmUCPPpYptNPHvaNzTUkIk2dAAv3FEsAOgpZuKUcbyukrVdUhs3x6uvh7fUvw/PZnaZtCJwuFgHorNOT+YjAnaGmJmc3ddd67dFS9CGAxCgQQRi8bKLMVLTLSgzZi6IlipUVAjLVjHr3InkMLGBOnqEy13QLxN5MhIDXJe0ChVlgNvJyR28M3RZS9nns1TYgmfaEhdpNUooRI27ZleG+sd1ITeLlI1kg+GLxAmWDUlkg1OZ2CJJXTYAMnVt2aztMVB7LkpQUOiSB62ViZIbaYqiazBLPr/fviZBCd5hWiEOkLUmTLVMXgkOcY8c5UcrplsWXVdlDANTcz1Pqgj1jlVoldpsykILKcEbWfovk8eI6Q0eu/cuFKgq6UhNSSfdQnEk6ouwpdiyKyLTeN0dFIrVz1kVJo3dHVaLtidFAT55InzE/c2d+mUqpzs/NCdScTwLZNstcrRQF4Im2/FMv3pVkcUXNyXP1JwT1Pwk3SUybOM2YpS5i1OpSi6iTDylfC6ConpNp03MtK78xRL5dwYUbZgNprEkmYxBYFjgcDsOyMSwT7qUgBS5ivdloBUsnYBGmNAW1VZsyRYx+FRM2dxRLBunYogxRJLoZHoththtiCVXUISKqpdl0AVLUk+8hQqNmopEcfOtKZc1fMElBCki8AbyVULjVmHrQHERBN0YqVKSozUTgVKTeSlUs3khJZSFYFlCoJEVyaYgbTgNsUwxbXwM2dn7PrI61TPwoYb1nyB646HlByqkWMfeqdbdGWmqzwyG0sN8eZK5dzJMpUmzMm8XVNxVgAAgEMGrWprRo5G1WwlRJJKjUqJdRO0mOji0UpfinwjNPOlwjpeVHLyfa3STzUr/aQTX51Yq3UGyOUXO1UiMrJgCfWUdSGNQVRVGOU3J8hXoBUIk+qRGQIsorsRO3vgS2uHpt6/pD01Hr+kQgDeqwrsEyfzdh8oXNjIjjT6dsQgF2Ggi4hPACDSFCaFAohftM68VLOJJPEkq8AOMUUjCJ7SaNr9f8AUdcRoS56oul6AXRYs3vP+EPxy/qKYlkpmz5iJUtKp01ZSlCXc3UAJDk4JAAxoAnUILRFjm2iYJNnRzk5Zw+FCQCStZwCQSk1/Duj2bkjyQk6OlXUm/PWPvZrOVYdFGpA7Wc5COfqdSofhj3+xpxYr5l0R8i+RCNHpK1XZ1qWOnMoyHHuSxkKVOJbIR08wpu9IBmwBI6hASpbByHNWpVX0iFcsqJKiwpmwHkI5PbtmwKS0xrt5IGVGbNtm+H50HooUDXpDpA47Mt0RzJpX0Uvd1tjtp3Qy5lwBKWvZnyJpx/eJQSw1z3Q5fJi3Xnvg5UtqlydtOvVFBJCMA69Vd9WHZ+0WZs8BN5fRarE/wB2sdUBkLotDBz9T9I4PlfynlhZ5hKVWlilM0NeSDRSZRyLYryctUxT5VcsVTCZcnA54OBTgnLbgM45EHmwpRIcjpKIDlq8BsERRolnNDkvOmWnmqkr6YXUhQeqio6i7k5gxetHJNEp1qmiXISWVPIcrUKmXZ5eMxe2gGJKY72VpaVa7KViStEu8laQ4QZ1oAUmchJDqEkkS1KXi7gV93yjlHpCdMtH+pBSU9FKALqJaBgmUnAJ3Y1JcvBjkbXPAz7N/QnLNMucmTZ0fZ5KjdUskKnzCc5s2jAn4EXU1zxjr5s1mYEklgBiScht/csAY8amBj6rtja0bynmIAQtartBfFZiUZoSTgDQE4sGdnBVkPSbZPK7kmXVsG+OYtrxDtSgSnYgZkxy9utalKKGKWLEGhcUYjXsiG12m8pkrvpHuqBd83J1jDeDGzJtcu1gS56xLns0uefdXkEWg9gmZYKfGOnhwfCrJJWv2/79DHkybrijnpk7IevXrbERri1pHRy5ExUuakpWnEHv2g4gikVW4v66o6SafKMj4BUersiO/qHH1QRKrb63RFdJ2QaFGO0wwOoPBUG3t+nfDGafXlhB6AJT7oC9D3zrh7x1nthQg3jDXoK/uPCGMAg0CRBFMMIVhBhQ8KAEktBqBq8KeEHZJJWtKUqQlyxXMVdQgHolSjqD4Cu+IVnpHh5nvg0lknh4nxEWyW5NIi4PauSdnsdjlc3Z58lcxbGZOVNlBc00OBU4TWiduZjrbPOSUuChZOSVJI7HEfOtpUxbUFdjyx/YmBQpiG+FJ7iR3iOc/wCH39RpWp9j6NMlRclLa6Kwwp5AxAekWAUlsKgcWPfHhMzS02WEBM2YlpacFqTVf3mR1LbhF5PK+2IUAm0zsh/EUcAAcSc3hFoJ+Ghv5mPoe0rmAUTeJOLB32a274abZ1h7oLkasNwD12x5PY+X9tvqJnFV0Ka8iWS4BAqUPiO2NOZ7UbWhS0vKUUlg8vG70Ve6RmCYpyaPLBXwx454ydHdWyZLsyOdnEOcEkBydz+s8hHIT9ITdIzFS5W+pZAAr0215B97UjnrbpxdrPOrUb5xBHRS2AlhyGxx4vFrQenpllCxKu9MMXAcGrEHGhJO04xinuUfw9mhV5K1ssRlTFy1F1JUyjrIpmBuwApSkUZmijaZ0mQ5TLWpRmqGIly0mYttt1Jba0WlzCoknExNY7WqUsLRRQfEAhiCkgg0IIJBG2GV1yDyalonihAEuWlIShALIloTRKR55kk5xyntD0UVSUT6AoN1jRSkK+IJNboU1TQ36PHUWOTNnK+5lJSrWhFRuUpyngRFTlfoxMiWqVOWFzpiXUkdLm0kPeWr8RyFdZLM5xwc5bY9glJRVs8jFQ2Yw3aojixNsi0EuD0SxOT/AFp1x0U3kbesUu2JmykoUu4sKUxSrdidwcwzVr3Gs5+w6RVKNKjMHCOjly1FAWpC0pVgVJUAc6EivCILTo5UhSE2YBalD+MwvOzm6/RlpGN7Gh6WUaNqtqzLlyTMVNuOStRUoqWqpPSrdAoAcq0JIjfo5ZL2/SZdQo1fk1dH6ZlzZaZFrcoTSVOAvTJL/D+eVrRiPh1RT03ybnWZlTAChfuTEkFEwYgpOohjVozCeoYecbc7ljPmWMWWYUqlpIIJDrATgl9Q68naNjhOMk8fXlf5RnUoyX4vsYLZmIyCdg9YwZqXPrZDTVtTPVq+saigcS0geJ8BAGanJL76dggbjY46h4wVcqbB4/WAQYv+EDgfGHKFfh/p8oAkwnMKQcqGBDetReBUnV9fW6JBNVvGo17DAKAOFNnlAIRwxMSu9FUOvz1jt3wC5ZGMKxgYUDChSCJqTtMWLOHUga1DqcDwMVkDD1nFqz4p2JWepK1RaFhzV1/SjtuqPa8Mv4uA7R/jDzh0yPzN1Xh5RPYUXpksZKnI6r31ix9MUktYeepOXOXeCTcHYBD2IBc0PgylHcAVnsiKSp1FXzK7CfCJbAG50/hlKH8w5v8A7QapCFjQqczmpAO5ws9iFRVXMJdWZrxNT3mLlgDSydk09UtSR/7BFbmiSwDkqYAZ5MBAa7Gj2XLAro4ZlvEetcaMuUqYSwKUAgKWzs/4Rmca4R6BoDkIlFiEueempQWc+aLMUp2lIAVkSBjdjW0ZoiTIfm0e8GKlVJqCzYYgHhHmM0o73s6OvC6W44ixcibQpRSQwTQrUQxGsEBiCK0GcdHYOR8iVVTzlDgnjHRTRStRk/RHVGFyl5RIssoKV01KpLRUAq1sK3RmdwxMLCLm1FdhbSVsh5UcrE2GUybnOqH3ctLXE5c4tsQMhmdxbyKfa1LJWtRUtanUSXJOJJ4gdcR6S0gudMVMmKvKUanwAyADADZESywG7x//ADHf02nWKPuc3Nl3v2N/k2uz81avtKSUc0VOA5vS27wQOEcgqxTbRd6PMyE+4FOwBxKRjMWc1doDNsWbSEyUPu1lJKatm5J7mgJk4mqiVHMkuS207xFL0O/I5N8Fi1FRquQUTrssSkk3Bi5qpqudmoYDaaxElWOvzhsuzx8IcFvWv0I2xgoqkZ5ScnbErVCmYtDyhn61/TjCQHrr7s/W2HoWxlFhTHLYNcRCmGPd9YUxdX9UwhCghWAeg9eqbIFSjuhxrxPqsNU+ZiBGc6+yHKjCMs+iB2GsEJBZxXcxbexhSAXoJX7HziOEC0Qg5Q++HQXF3P4f8ePfvh27MO/6w0wYHXjv9eMKyIiaFCh4AxEg4Rcs/vfoPalvGKiYuWX3v0p/6RYgsTuv9RPd5xY0Z78o6lKP8qb0Vke8N57kxbsHvI+Wd/6lQ8vlYhHZh0T8p7lDxixZvcnfKkdc1HlEEj3VfKf7hFqQn7qb/wAf94MPLr8hSeyp+6Pyq/qXIHnHoHs75KCWBa546RrJScgf/IRrPw7K5iM/2fclRPSJs1P3KQzf7iwpC7u1Iuh9btrj0ebNcvgcKVI3ZCOPrtV3ij9/9G7TYvqYU2deyujJ/ARXmTAC5x/NjwT5xHNtQAJNEjEuKb1mgjkNNe0KTLJEoc6rWmiOKzU7khtsczHilPiKNkpKPZv6b06izSjNm4iiUn31q/CkYDecB1Hx/TOmZlpmmbNLqLtqSkYJTsHmcTDaZ03MtKwuYRQMlIolIxYDxLkxQUcNx/tEdzS6X4St9nPzZt/C6IdUHOPh3A+MRpyiScKetSY2LozMedq3dgA8IKYaetbeEDaBU7z3wpnrrMOgAvhxhPT1lSAJw3RNa5YTcbNIPEwgRgej69ZQ4oOHf+wgfh9bYKbh1d0MAgZzBLT0m1Q8nGEcVQgRCWSCQ1B4hPW5gDMYUx7to290TS/4at6exMw97RXmJr1dTQrCgDBD0RGouxp+xCYEuvnilSnPRAQ6Q2HSJXU/7VM4ywmkKEYiHgimg4w5SxI2DuBggBC8PXr6w5OIyxgDBrFRuHdAICUa4UPNFeCe4QoBCuiLll94fKOy6fCKaItyDUfKrsQT4Q66HY6B0hvPcmLWjvfl7UzR1y1CK6g0z9Z8PKLOjf4kn5wP5ujFkvlYnkGR7p3HvfwjpeRnJw2xa0F0ywEGYvUAt2GV4sW3E5RzVn93gf7VGO1sHLVMqyCRZpVwpl31rWQq9MvJSpTBnGLOcAA1K1ahz21jXL/QbFtu5HolotUqRLCQUy5MsBIrdSBhVRz3VL644/TXtHlpBTITzh/EXTL6veVjndjjZ+lJk9JVNWparswVODXVsAKAdA0AjKUcePn4Rkxfw6K5yO2Xz1TfEeDU0pp2daHM1ZUBdITghNRgkUGOOMZKjUetkSA9E/KOy6fAxEs14+Mb1BRVJGZzb7IyaJ9ZDzh1DD9Q7AIDUNviB4RIcBsV3v8ASGQrK6MR6yiacPD+1MRDHjFiYO4d5HlAXRGRzjX1nWJGcja3aT5wE3Abh3XfCHJoDq/fwhkAiIw4xPbPdln8hHUtY7miO0JZRbW43H9xEx6Un5F9ixTtQf5oRrkJAnA8PHzh1eA7KQyE4bR2/uIe95HcYbwQaSnHcW4V7hBs4O8vuUKdx64BJZT5g90Geifykf0nDiD2phCDyA5UnMh0jWRl/cIgUHG7uh1uD3GJisLrRK88grbsPYdkQJWCy0Jang21tvLjugzKQPiB3OfADthQgSUa8M92flvIgVrck6y/0gpk5wwDDtJ2n0BEcAgmg5wqdjDqDQIhxtyr64wADT/eOynVTwhRGTCgBojT664tWcdJO1x13k+MVjjxPbE0tbMdSn7j4GLEMyScrpE7Qet/OJ5Ey6oK/BMSepUQ2lDEjUG/lIH/AFMFiFjWAewHwiztNCFu5dWpOpSk/wBVyJNGGra0TB/ReHaIC1rdZV+IJXxUkL7zCscwJmpOQmD+V2PY0HuP2FJrAHDfmu/zoWjvUIqAvxbtDeMWZJKFTE5prxQoL/6xBakXVqAyJbcC47GhvIo0mrDWCOJceIiGYXHrMfSDQpjuU/XXwHXDTksSMgSBudx2GIMNNqh/zH+oBQ7b0J6Hr7j3Aw8sOlQ2PxQf8VK6oGSoUfCoO79u+EQSGYKmJzgPWIfwEQzR2UPCJJVQ2vDeKiIuyMZJp1+Y8YIFxwfq/Y9cNKNSNYpvxHlxhfv67O2IiDrFEnZdPDDsI6oOxKqUH4xd40Kf6gOBMRpDunXhvy8R1RETn174DIg2yzFfPz4QlV4xJOU7LGPxfNrPzY772qIgeo9hiBHUPXcYSTRj+30ggOvvEMpOY9eYgMAmyOHaNo1j1TMVI4iHC8uzV8phXdRY9R8u6AQAKORMMonb2xMoKzrwB7WMAtJzDcG8IFBTI4TQ8OlBPrv1QKDYyYaYrIcd+zYPOHKtW5/ARGBCsIoaHuwoBD//2Q=="/>
          <p:cNvSpPr>
            <a:spLocks noChangeAspect="1" noChangeArrowheads="1"/>
          </p:cNvSpPr>
          <p:nvPr/>
        </p:nvSpPr>
        <p:spPr bwMode="auto">
          <a:xfrm>
            <a:off x="155575" y="-2179638"/>
            <a:ext cx="5314950" cy="45529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data:image/jpeg;base64,/9j/4AAQSkZJRgABAQAAAQABAAD/2wCEAAkGBhQSERUUExQVFBUWFxcaFxgYFxcVFhcXFxgXFRwXFxgYHCYeHBwkHBcXHy8gIycpLCwsFR4xNTAqNSYrLCkBCQoKDgwOGg8PGiwkHSQsLCwsLCwsLCwsKSwsLCwsLCwsLCwsLCksLCwsLCwsLCwsKSwsKSwsLCwsLCwsLCwsLP/AABEIANAA8wMBIgACEQEDEQH/xAAcAAABBQEBAQAAAAAAAAAAAAACAAEDBAUGBwj/xABFEAABAgMEBQkFBgUEAgMBAAABAhEAAyEEEjFBBVFhcYEGEyKRobHB0fAHMkJy4RQjUmKC8TOSorLSJFODwkOzFsPiFf/EABoBAAIDAQEAAAAAAAAAAAAAAAECAAMEBQb/xAAuEQACAgEEAQIEBAcAAAAAAAAAAQIRAwQSITFBUWETMkKBIpGhsQUUFXHB0fD/2gAMAwEAAhEDEQA/APIUuS5qSabTE803RdFT8R1nVuHnshSuiL2Z93YMH8OvZEtgkCsxfupyzJyA9ZE5NHpzG2SyRzKb5/iK90fhH4t74bR+WtjRVjSEmfODy0lkoduemMCJeu6HBWRgCBioRFYLIbRNJUq6lIvTFtRCEsHA6kpTmSkQ+k7fzqgEi5LQLstDvcRU1OaiSVKVmSTqAR88IUgt1rVOmKWsuVGuQpRgBQJAAAAoAABhBWSyg9JXujAfiOrdrPDOGs1nvGtEj3j4DaW7zlFi0TsgGowAwA1evN7YpJWJKXhEdonEnb6w9eEFZLGVFgO4bTU0AAqSaABzBWeyFRAAJUf3atNZc0ABJo8WbTaQlNxBcfEoUvkF2S9QgGu01NboSzbE9kNaLQlCShGBopQoVtW6l6hANa1JDmrJTnLX15bIS1F9vdAjZxPlCthSFhtPdAhLwQTEoTrgLkLdEYRBXtWGuHmberziFTmGsXscr1fUwIRBNCaAEZ9UMU64NoYmASwWhPD3IkTJ4b4lEbRCHggmJro2nsELnNQb1rMSgbvQASdh7ofmtoHb5wlLf08AVxOCch3Np7oV0eiIEJOQPUYYg+mEAPI9NQ6zDONnbDF9Y6xDXdo6xEsNBEjZ2wJT6r4wJG7rENd9UhbCkPd9UhQJB2woUJLLlmau6PoAMtwiWcecWmXLBIBupABJUokCg1ksAN2bwahzUpvjmCutKPNVeD5KEXbCn7NJ54/xZoUmTrQiqVzt+KE7b5xSIdyob3G0nNEpH2dBBYvNUC4mTQ4YEYoQ5SNZKlZhs6TIKiAMTryGZOwQAGeUaKEc2mvvH3tmYTwxO3dV4QK5Sos2Gx87MlyJbC+oJSVG6LyiBeUcstzAanv6e5HzLJOuK6dAUqSksXphregEY9nSSXrQ01vlH0ZImptdmSpC1JSsBlNUjA0Vr18Y5+t1GTDOMo8x54/Lz4LsMIyTT7Pn20KEtJQMTRZFf+NJzw6RzIYdEC9mrSSdvdHtll9kVld1qnKAwTeQA2skJevCM7lhZtG6MlMizy5loUOgld6a351JUSMcAQHrkDA/qEH8qYVp35PHwnIcT4Q8wXcaby3XFxFkmzVJTPWpKZwJldJnUCGVzbgN7yQWALKY0iBGhZaVFKgpSgQD0wAOiDVkkUJYi87g74j1noh/ge5DNtUtIHSvHNqgbAczt6tcVjpMYgEngw3R2I9mhmS+eCpdklEC6bRMSEqNHuqKUqIxI6J3xl6T9n65aL8u02OelwDzc5yCdaSAeqK3rJvoZYI+TIs84L14F3bEB2xwg31RVn6MmSSFKDpBa8mqeJah3xcBDUjZpsryRd9mfNBRfAATCgoNMv8AfyEav7FF+pERBiRw7+ESBTeZxgWJ8z55mDSBbGCgMPMw1Tt9a8oMoCce3/HzbdDKWT4P4DDqERsgIl5k9Ve006nhioDLrr3sOyGUp8S8De1QowSlk5deHgIkkyJivcCj8qSe1IiEO74RLNmLX7ylq3knvgEDVYF/EQPmWhJ6lKfsgfsSRjNlj9Slf2oMQ816pDc3tHbAoNk/2VH+6j+Wb/gIX2aX/up/lm/4xBchXPVfKBRLJjZEZTZfVNH/ANcL/wDn6lyj/wAiR/fdiAo2iGErd1iFCWBomZ+EcFII6wpoeKvMnVDwA37l7Rlm+0TiqYSmWkFc1Q+GWlgyRg5dKEjWpIgNI24zphUQEigSkYIQkXUoTsCQB25mLdvHMSU2ce+q7Mna3Z5co/KlV4j8SyD7gjOkSiSAMTnqGJJ2AOYaCt2GTLNjlt0zgk9HarXuTTiRthHpH11wVoXgE0AoNbbdufGLFhsl4gUriTgBjXYACo7BrjQ+OCr3NrklyfNpnIQBQnPBsSTsAqdhSn4xHvUmzhCEoTQJYbWHnnvMcx7PuT3MSedUCFzALoOKZb3g4yUo9NW8DKLnKTlULN90hImWhQdCHASAzmbML9CWliSS2GpyPPazP8SdLpG/Dj2q/IXKnlSLKBLlp520zP4Uvr6a/wAKAxLlsDgASPEOUmmUXlpcWictQVOnkOFEH3JVKSxg9LzZJYQfKblQXmIlzDMXM/jzzQzfySwapkhgyaXmBLBkjW9nHs3NrUJ9oBEgGmRmkZDUnWrgKuRQltVs0dHn+lbfMmzDMmKJWSC+GFAwFAAwAAoGAGEdpyR0lZ7RNROtJA5hK1TUHCaUIKkHUAohjk7D4hHY+1j2dpmyftNmQErlJAWhIYKlpDBSQM0jrSNlfE7FbVSJqZiMUnDIjMHYYN2uAG1a9OrttoVOtJK1k9FLkIQn8IAwSNQbWXjesWjjMAbDICgG4CM6bMlLQudLMuWkspSSpKFG8bt1IJvKq9BQCNnROkwJYZSZYZveFeMN44FZmaZlrsk4AnolHS2EqIuqGe4jOMe222SSnmwEu9664S9G6Jol64U2CLnKfSspYKELvKKheIBIATVnwLlsNRjmpkoRbik4vciOCkqZuc2APTQJx2+uoRX0Zan6PxDA7Nm3bFxSgKAP2ji+PGmoZx3IZFONo5c4OMqYKZIFT9OAz30G+AVMOVNubbNQ3NCWddT69VhgknCGFIzSGY+sYm5sZ9nnh1Q1/V2U7cTAolg8xrpvx6hWHN0bd9OwecM/oQwEQIjM1U3Bu3GGJfHzhwmC5o6m3sIgCPjDNt74lubR2nugbo19hgUGyNoXGJJMtS1XJYK1agKD5lGgG+HWgAkODXHI7orUottJjNNcsigSIOBaCRMBtkPCaHhaGsObNK1lSiSSSSTiSS5J4xbkC6h81diBh1kPuA1xWs0m8WyxV8o88N5izPN5zrIAA8NgFOMaIqlYsn4BkJvF8dQ1nIR6J7OeTPPTQtYBQllLf4nF9CG2kCYrYJYzIjktA6KVOmJQlN8uzfiJoz6iaE5JSs5R6za9JI0bJTZpN2balBS1FXRQh6rtE4/CgUYZsAIw63NsjsXbLsGPc78Gnyn5UCzDm5bLtCwSlJICJaRjOmn4Zaca4x4fyo5W3itEtZXfLzpxoueoZN8MoEC6jYCcgmDlPypMwrly1qWFqebNVRdoWMFKHwyx8MvKhNcOYnSlBrwIcOHDONY1ihrsjjRhXLOgWdG2pCZyFTU84gLBUl7t5IIdLjBxnH1Voa3Sp0iXMkNzSki4wYACl1hgQzNk0fIwMeh+yv2iCwzDJnqP2aZUmp5tbe+AKsWAIGw5VkuSM98tltRJlqmTFBCEB1KNABHyvyutcibbJy7MgokqUSlJy1kAYAlyE5AtlHS8veXs7SUy5LCkyEuUSxUqYE31tiWc6kh9pPBqgJUASZlG9boe5EcSS15RZF+CEyJeoRYn2NUtRTMSpChiFAhQzqDXBogsVvXKWlaGvJLpcAhxgWNCxqNojW03ygm2taVzSOiLoAGAcqJJxKiSSVEkkkw6bb4XASlo+xc7PlykqSgrWlIUs3UoJLXlHIRr2hMsIlgKeaArngCFJSq8Qm6QM0sSCSQTlhGFMkPXBu6FZphQXT9DF+LJKE0/BVlhvXua6ZOZp3mBVMyAp6x1wIm3w70PqsEEPHYUk1aOW1T5AbjCaDZ6Ds8TDhAG3dh1+UEgDesYLm9dN5r1CDfhup24mBIiABJ1HwEDdglzAA5w6o2NC8lLRamIHNS1My1jpLBp92g4/MWTtinJljD5mWQhKXRhqowqSaAAOonUAKmNmx8kZqgFzvu0kkBAI5wsxN44JFRQV3R2li5NSLOopkpKi7c4rpTFnD3sgdSQBhjjFm1y7ywhAwZKdpep4qJO5o5uTUynwuEa4YlE5C3SRZ5LIATedKANwvr2liEua9LZHNKRGzymtwmzzzZPNoFxGNQnFf6lFSuI1RjqB198bcENsDPllukREQBESOfTQJVsi4rQDb4UFehoAeS3JSyRSq68MEjjU9UGnHGiaA5PmrhU9UJc3FXAbHDADcPCLOj5YBvEOJYfep6Dipn/ACoVGhsU6Ow8qJWi7MVpSF2xbhCS92UlmKlN8Q91nxC8lF+U5QcrTOCkS74CyFTlrLzJ0zWo5ITglGAxNcNSw2KXaUzZU0kdEqRMYm5McB1kfAom6doBFceLmJuqLF2Pp3z2RwtTFrK7Ojga2Kj0n2Y+zA2optNqBFnFUpqDOI7kazngMyO/9p3IJNtsoMlAE+Qn7oJDXkDGSAOtIyNM40vZ9yuRb7IlYupmIARNQKBKgKFIySoBxqqMo2tMaYlWWSqdPWEITicyckpGajkIxOTbLj5GWli0XNE6LmWiamVKQVrWWSkYk+s8o2tJIVpTSK1WaRdM5bplp7VKOAJqpRoASY9l0ByfsmgrIqdPUDNIZcxuko4iVJBq1OLOWAo10EbkzyWs2hbKq0WlSTMu/eTMQH/8UoHF8NatgjwLTtqlzLRNXJl81KUtRQh3upJoH8MsMo3OXHLmdpGdeV0ZaX5uWC6UjWdajmephHMLkkFiGIxgJEIoUERDRAFizqptieTLcxQSpi8dr7PJlkNqSLWm9LXQG8UpQujFbM6cjWjvlF0ZcEMNUk5iLmhNALtc5MmUE31OwUoJBYOanNssaR77yi5CWe0WYyZcuXJUKy1JSEsr8xFSDgX35R4RaZMyzTylV6XMlqrkpKklwR3gxI5Ny4AdNpb2UWix2dVoKkTLtZktF4lKM1hRAds2FBXIxyaq7sQB46u+PYdE+16zfZUqtJUJwopCUPfI+IYJAOomhfJo8h0vpGQbVMMhCpUhZdCVEEoJxAagS7sKsKVjVpM8ovbPoz58W5bl2RscMtQw+vGHf19YV0nYIs2LR8yasIky1TFnBKQ53nUNtBHVlNRVswqLbpFYAnZF/QvJyfa1XbPLvAe9MUbspHzK1/lDmPROTPshAaZblBWYkIPR/wCRYqrcGG0x6GizoQlKJaUoQmgSlICRuApHMy66+Ifma4aeuZHnuhPZvIs6ecm/6icGulQaWlWPQl4UANVOcKCN1EpgpZyFDibyqDiA54COhnyhQEPiev0IpWuSLoSd5Da8BwDdsYdzlyzRVHN8zdBUPhoPmNB1BzvAjndNW3mJC1uy1vLl7HHTVwQW3zBHS8ptJybMlImrYs9wVmKJ/LlkLxYUjy7lDp1VpWDduIQLqEu7BySSaOok1LDAao04Mbm7a4K8k1FV5M1U8ak9sRKmDUOBIhlRGox1TAyQMdfYqBKNRH9vfSAEPfPr6wSCMpX4T1Qoa8NXf5woAS0RUD8P96m+n8pi1M6KEpBqWUd5HRfcklf6zFexSrygFYF1LOxiTxuhR4iFa55UVKOb01PVhsAYfqi9Cv0JNHaUMmaFJDpwUk4LQaFCt4zyIcVAguV/J8SlJny3VJmgKBzuks+q8CCk/mTqMZyO+pj2fk5oeXbtColqu35fOAH8JvFV1WwpUl94OUcvXR6n9jbp5fSeP8iuVq9G2tM1LqQejNQMJks1o+YxByI3xJy25dTtIzry+hKSTzcoHooGs61HNXAMKRk6Z0YZMwprdNUHWNR2j1jGcI5b7NZ7f7P9P6OsGi/tIP3x6M0FjOXMFRLQMkMxBwzNQ0ea8ruWM/SM+/MLJDiXLHuoSchrODqxPUBz0pBJYOScNce0+zr2Ziz3bRakXp7XpckhxLzC5g/FqTlvwiQSt7PvZgkBFotqcQDLkmpU1b8yjhOpPXqj0S38nbNbA1os8peQVduqA2LSygOMW5VmUouriRQn5sS37RevZCAxbPLtOewqStzZJ5ln8Ezpp3BaWUOIVHnOn/ZpbrI5XIUpA+OX94htZKaj9QEfSqSEnbuiSdaUoBUpQSBmS0C2Q+PVSyIks0+6dmce5csNK6MtF69ZROVnMSRKWNt5Ic/qBjiNH+zMWwq+yTbikh+bnVcbJiB2FI3xYotcktEtj9qNtTZ0yUzAAgMFhIMwpy6RfAUDVpjHPW+3LnKK5ilLUcVKJUTliawekOSlpscwS7RKUgqe4WvJUBjdUmh66RPZtCLVkW15et0OqSshljbEc6Xejuv/AIEtEoTVhRl0qAyWUzEE1IL5CHsdhluebQQhBCZi7rqBOSCcS2eAoMTCrLF8oPJgaC0QuaAFvLSnpX2JUqgFwAltr9uAj37k3oGVZJCUS0JSq6m+r4lKYOVKxNeGwRwehNDf6lEoqCxeSbwN4KQBfd9qdgOuPUjCZMjn2KopAgQJGuDJjieUvtNkyHRIafMwcH7pO9Q947E02xIQlN1FAk0uzp7fb5cpJmTVploGJUWG4ZknUKx5jym9p5USmygpH+6oC8fkSaJG0udiY5PTOm51qXfnLKjkMAkakpFAN3GM1e+Oph0ajzLkyzzXwhT7QpaipRKlEuSokknWSamIFKh1GI1KjZRnbGJgHhEwoYUZ4REO0M8QgLQoOFADZoyAyFKwvG6PlDLV1ASx+oxStBdh18any/TF+1BghOpIJ3r+8PG7dR+mM5eJPDzi/wACrseUK7PAemj0X2YaXCE2iVNVclTZalFTgXCGReD5qvsBmUCPPpYptNPHvaNzTUkIk2dAAv3FEsAOgpZuKUcbyukrVdUhs3x6uvh7fUvw/PZnaZtCJwuFgHorNOT+YjAnaGmJmc3ddd67dFS9CGAxCgQQRi8bKLMVLTLSgzZi6IlipUVAjLVjHr3InkMLGBOnqEy13QLxN5MhIDXJe0ChVlgNvJyR28M3RZS9nns1TYgmfaEhdpNUooRI27ZleG+sd1ITeLlI1kg+GLxAmWDUlkg1OZ2CJJXTYAMnVt2aztMVB7LkpQUOiSB62ViZIbaYqiazBLPr/fviZBCd5hWiEOkLUmTLVMXgkOcY8c5UcrplsWXVdlDANTcz1Pqgj1jlVoldpsykILKcEbWfovk8eI6Q0eu/cuFKgq6UhNSSfdQnEk6ouwpdiyKyLTeN0dFIrVz1kVJo3dHVaLtidFAT55InzE/c2d+mUqpzs/NCdScTwLZNstcrRQF4Im2/FMv3pVkcUXNyXP1JwT1Pwk3SUybOM2YpS5i1OpSi6iTDylfC6ConpNp03MtK78xRL5dwYUbZgNprEkmYxBYFjgcDsOyMSwT7qUgBS5ivdloBUsnYBGmNAW1VZsyRYx+FRM2dxRLBunYogxRJLoZHoththtiCVXUISKqpdl0AVLUk+8hQqNmopEcfOtKZc1fMElBCki8AbyVULjVmHrQHERBN0YqVKSozUTgVKTeSlUs3khJZSFYFlCoJEVyaYgbTgNsUwxbXwM2dn7PrI61TPwoYb1nyB646HlByqkWMfeqdbdGWmqzwyG0sN8eZK5dzJMpUmzMm8XVNxVgAAgEMGrWprRo5G1WwlRJJKjUqJdRO0mOji0UpfinwjNPOlwjpeVHLyfa3STzUr/aQTX51Yq3UGyOUXO1UiMrJgCfWUdSGNQVRVGOU3J8hXoBUIk+qRGQIsorsRO3vgS2uHpt6/pD01Hr+kQgDeqwrsEyfzdh8oXNjIjjT6dsQgF2Ggi4hPACDSFCaFAohftM68VLOJJPEkq8AOMUUjCJ7SaNr9f8AUdcRoS56oul6AXRYs3vP+EPxy/qKYlkpmz5iJUtKp01ZSlCXc3UAJDk4JAAxoAnUILRFjm2iYJNnRzk5Zw+FCQCStZwCQSk1/Duj2bkjyQk6OlXUm/PWPvZrOVYdFGpA7Wc5COfqdSofhj3+xpxYr5l0R8i+RCNHpK1XZ1qWOnMoyHHuSxkKVOJbIR08wpu9IBmwBI6hASpbByHNWpVX0iFcsqJKiwpmwHkI5PbtmwKS0xrt5IGVGbNtm+H50HooUDXpDpA47Mt0RzJpX0Uvd1tjtp3Qy5lwBKWvZnyJpx/eJQSw1z3Q5fJi3Xnvg5UtqlydtOvVFBJCMA69Vd9WHZ+0WZs8BN5fRarE/wB2sdUBkLotDBz9T9I4PlfynlhZ5hKVWlilM0NeSDRSZRyLYryctUxT5VcsVTCZcnA54OBTgnLbgM45EHmwpRIcjpKIDlq8BsERRolnNDkvOmWnmqkr6YXUhQeqio6i7k5gxetHJNEp1qmiXISWVPIcrUKmXZ5eMxe2gGJKY72VpaVa7KViStEu8laQ4QZ1oAUmchJDqEkkS1KXi7gV93yjlHpCdMtH+pBSU9FKALqJaBgmUnAJ3Y1JcvBjkbXPAz7N/QnLNMucmTZ0fZ5KjdUskKnzCc5s2jAn4EXU1zxjr5s1mYEklgBiScht/csAY8amBj6rtja0bynmIAQtartBfFZiUZoSTgDQE4sGdnBVkPSbZPK7kmXVsG+OYtrxDtSgSnYgZkxy9utalKKGKWLEGhcUYjXsiG12m8pkrvpHuqBd83J1jDeDGzJtcu1gS56xLns0uefdXkEWg9gmZYKfGOnhwfCrJJWv2/79DHkybrijnpk7IevXrbERri1pHRy5ExUuakpWnEHv2g4gikVW4v66o6SafKMj4BUersiO/qHH1QRKrb63RFdJ2QaFGO0wwOoPBUG3t+nfDGafXlhB6AJT7oC9D3zrh7x1nthQg3jDXoK/uPCGMAg0CRBFMMIVhBhQ8KAEktBqBq8KeEHZJJWtKUqQlyxXMVdQgHolSjqD4Cu+IVnpHh5nvg0lknh4nxEWyW5NIi4PauSdnsdjlc3Z58lcxbGZOVNlBc00OBU4TWiduZjrbPOSUuChZOSVJI7HEfOtpUxbUFdjyx/YmBQpiG+FJ7iR3iOc/wCH39RpWp9j6NMlRclLa6Kwwp5AxAekWAUlsKgcWPfHhMzS02WEBM2YlpacFqTVf3mR1LbhF5PK+2IUAm0zsh/EUcAAcSc3hFoJ+Ghv5mPoe0rmAUTeJOLB32a274abZ1h7oLkasNwD12x5PY+X9tvqJnFV0Ka8iWS4BAqUPiO2NOZ7UbWhS0vKUUlg8vG70Ve6RmCYpyaPLBXwx454ydHdWyZLsyOdnEOcEkBydz+s8hHIT9ITdIzFS5W+pZAAr0215B97UjnrbpxdrPOrUb5xBHRS2AlhyGxx4vFrQenpllCxKu9MMXAcGrEHGhJO04xinuUfw9mhV5K1ssRlTFy1F1JUyjrIpmBuwApSkUZmijaZ0mQ5TLWpRmqGIly0mYttt1Jba0WlzCoknExNY7WqUsLRRQfEAhiCkgg0IIJBG2GV1yDyalonihAEuWlIShALIloTRKR55kk5xyntD0UVSUT6AoN1jRSkK+IJNboU1TQ36PHUWOTNnK+5lJSrWhFRuUpyngRFTlfoxMiWqVOWFzpiXUkdLm0kPeWr8RyFdZLM5xwc5bY9glJRVs8jFQ2Yw3aojixNsi0EuD0SxOT/AFp1x0U3kbesUu2JmykoUu4sKUxSrdidwcwzVr3Gs5+w6RVKNKjMHCOjly1FAWpC0pVgVJUAc6EivCILTo5UhSE2YBalD+MwvOzm6/RlpGN7Gh6WUaNqtqzLlyTMVNuOStRUoqWqpPSrdAoAcq0JIjfo5ZL2/SZdQo1fk1dH6ZlzZaZFrcoTSVOAvTJL/D+eVrRiPh1RT03ybnWZlTAChfuTEkFEwYgpOohjVozCeoYecbc7ljPmWMWWYUqlpIIJDrATgl9Q68naNjhOMk8fXlf5RnUoyX4vsYLZmIyCdg9YwZqXPrZDTVtTPVq+saigcS0geJ8BAGanJL76dggbjY46h4wVcqbB4/WAQYv+EDgfGHKFfh/p8oAkwnMKQcqGBDetReBUnV9fW6JBNVvGo17DAKAOFNnlAIRwxMSu9FUOvz1jt3wC5ZGMKxgYUDChSCJqTtMWLOHUga1DqcDwMVkDD1nFqz4p2JWepK1RaFhzV1/SjtuqPa8Mv4uA7R/jDzh0yPzN1Xh5RPYUXpksZKnI6r31ix9MUktYeepOXOXeCTcHYBD2IBc0PgylHcAVnsiKSp1FXzK7CfCJbAG50/hlKH8w5v8A7QapCFjQqczmpAO5ws9iFRVXMJdWZrxNT3mLlgDSydk09UtSR/7BFbmiSwDkqYAZ5MBAa7Gj2XLAro4ZlvEetcaMuUqYSwKUAgKWzs/4Rmca4R6BoDkIlFiEueempQWc+aLMUp2lIAVkSBjdjW0ZoiTIfm0e8GKlVJqCzYYgHhHmM0o73s6OvC6W44ixcibQpRSQwTQrUQxGsEBiCK0GcdHYOR8iVVTzlDgnjHRTRStRk/RHVGFyl5RIssoKV01KpLRUAq1sK3RmdwxMLCLm1FdhbSVsh5UcrE2GUybnOqH3ctLXE5c4tsQMhmdxbyKfa1LJWtRUtanUSXJOJJ4gdcR6S0gudMVMmKvKUanwAyADADZESywG7x//ADHf02nWKPuc3Nl3v2N/k2uz81avtKSUc0VOA5vS27wQOEcgqxTbRd6PMyE+4FOwBxKRjMWc1doDNsWbSEyUPu1lJKatm5J7mgJk4mqiVHMkuS207xFL0O/I5N8Fi1FRquQUTrssSkk3Bi5qpqudmoYDaaxElWOvzhsuzx8IcFvWv0I2xgoqkZ5ScnbErVCmYtDyhn61/TjCQHrr7s/W2HoWxlFhTHLYNcRCmGPd9YUxdX9UwhCghWAeg9eqbIFSjuhxrxPqsNU+ZiBGc6+yHKjCMs+iB2GsEJBZxXcxbexhSAXoJX7HziOEC0Qg5Q++HQXF3P4f8ePfvh27MO/6w0wYHXjv9eMKyIiaFCh4AxEg4Rcs/vfoPalvGKiYuWX3v0p/6RYgsTuv9RPd5xY0Z78o6lKP8qb0Vke8N57kxbsHvI+Wd/6lQ8vlYhHZh0T8p7lDxixZvcnfKkdc1HlEEj3VfKf7hFqQn7qb/wAf94MPLr8hSeyp+6Pyq/qXIHnHoHs75KCWBa546RrJScgf/IRrPw7K5iM/2fclRPSJs1P3KQzf7iwpC7u1Iuh9btrj0ebNcvgcKVI3ZCOPrtV3ij9/9G7TYvqYU2deyujJ/ARXmTAC5x/NjwT5xHNtQAJNEjEuKb1mgjkNNe0KTLJEoc6rWmiOKzU7khtsczHilPiKNkpKPZv6b06izSjNm4iiUn31q/CkYDecB1Hx/TOmZlpmmbNLqLtqSkYJTsHmcTDaZ03MtKwuYRQMlIolIxYDxLkxQUcNx/tEdzS6X4St9nPzZt/C6IdUHOPh3A+MRpyiScKetSY2LozMedq3dgA8IKYaetbeEDaBU7z3wpnrrMOgAvhxhPT1lSAJw3RNa5YTcbNIPEwgRgej69ZQ4oOHf+wgfh9bYKbh1d0MAgZzBLT0m1Q8nGEcVQgRCWSCQ1B4hPW5gDMYUx7to290TS/4at6exMw97RXmJr1dTQrCgDBD0RGouxp+xCYEuvnilSnPRAQ6Q2HSJXU/7VM4ywmkKEYiHgimg4w5SxI2DuBggBC8PXr6w5OIyxgDBrFRuHdAICUa4UPNFeCe4QoBCuiLll94fKOy6fCKaItyDUfKrsQT4Q66HY6B0hvPcmLWjvfl7UzR1y1CK6g0z9Z8PKLOjf4kn5wP5ujFkvlYnkGR7p3HvfwjpeRnJw2xa0F0ywEGYvUAt2GV4sW3E5RzVn93gf7VGO1sHLVMqyCRZpVwpl31rWQq9MvJSpTBnGLOcAA1K1ahz21jXL/QbFtu5HolotUqRLCQUy5MsBIrdSBhVRz3VL644/TXtHlpBTITzh/EXTL6veVjndjjZ+lJk9JVNWparswVODXVsAKAdA0AjKUcePn4Rkxfw6K5yO2Xz1TfEeDU0pp2daHM1ZUBdITghNRgkUGOOMZKjUetkSA9E/KOy6fAxEs14+Mb1BRVJGZzb7IyaJ9ZDzh1DD9Q7AIDUNviB4RIcBsV3v8ASGQrK6MR6yiacPD+1MRDHjFiYO4d5HlAXRGRzjX1nWJGcja3aT5wE3Abh3XfCHJoDq/fwhkAiIw4xPbPdln8hHUtY7miO0JZRbW43H9xEx6Un5F9ixTtQf5oRrkJAnA8PHzh1eA7KQyE4bR2/uIe95HcYbwQaSnHcW4V7hBs4O8vuUKdx64BJZT5g90Geifykf0nDiD2phCDyA5UnMh0jWRl/cIgUHG7uh1uD3GJisLrRK88grbsPYdkQJWCy0Jang21tvLjugzKQPiB3OfADthQgSUa8M92flvIgVrck6y/0gpk5wwDDtJ2n0BEcAgmg5wqdjDqDQIhxtyr64wADT/eOynVTwhRGTCgBojT664tWcdJO1x13k+MVjjxPbE0tbMdSn7j4GLEMyScrpE7Qet/OJ5Ey6oK/BMSepUQ2lDEjUG/lIH/AFMFiFjWAewHwiztNCFu5dWpOpSk/wBVyJNGGra0TB/ReHaIC1rdZV+IJXxUkL7zCscwJmpOQmD+V2PY0HuP2FJrAHDfmu/zoWjvUIqAvxbtDeMWZJKFTE5prxQoL/6xBakXVqAyJbcC47GhvIo0mrDWCOJceIiGYXHrMfSDQpjuU/XXwHXDTksSMgSBudx2GIMNNqh/zH+oBQ7b0J6Hr7j3Aw8sOlQ2PxQf8VK6oGSoUfCoO79u+EQSGYKmJzgPWIfwEQzR2UPCJJVQ2vDeKiIuyMZJp1+Y8YIFxwfq/Y9cNKNSNYpvxHlxhfv67O2IiDrFEnZdPDDsI6oOxKqUH4xd40Kf6gOBMRpDunXhvy8R1RETn174DIg2yzFfPz4QlV4xJOU7LGPxfNrPzY772qIgeo9hiBHUPXcYSTRj+30ggOvvEMpOY9eYgMAmyOHaNo1j1TMVI4iHC8uzV8phXdRY9R8u6AQAKORMMonb2xMoKzrwB7WMAtJzDcG8IFBTI4TQ8OlBPrv1QKDYyYaYrIcd+zYPOHKtW5/ARGBCsIoaHuwoBD//2Q=="/>
          <p:cNvSpPr>
            <a:spLocks noChangeAspect="1" noChangeArrowheads="1"/>
          </p:cNvSpPr>
          <p:nvPr/>
        </p:nvSpPr>
        <p:spPr bwMode="auto">
          <a:xfrm>
            <a:off x="155575" y="-2179638"/>
            <a:ext cx="5314950" cy="45529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4" name="Picture 6" descr="http://blogs.esa.int/rocketscience/files/2013/06/Hipparcos_s_instruments_produced_positional_surveys_of_stars.jpg"/>
          <p:cNvPicPr>
            <a:picLocks noChangeAspect="1" noChangeArrowheads="1"/>
          </p:cNvPicPr>
          <p:nvPr/>
        </p:nvPicPr>
        <p:blipFill>
          <a:blip r:embed="rId4"/>
          <a:srcRect/>
          <a:stretch>
            <a:fillRect/>
          </a:stretch>
        </p:blipFill>
        <p:spPr bwMode="auto">
          <a:xfrm>
            <a:off x="914400" y="1981200"/>
            <a:ext cx="1981200" cy="1906906"/>
          </a:xfrm>
          <a:prstGeom prst="rect">
            <a:avLst/>
          </a:prstGeom>
          <a:noFill/>
        </p:spPr>
      </p:pic>
      <p:pic>
        <p:nvPicPr>
          <p:cNvPr id="2056" name="Picture 8" descr="http://moviespics.wcgame.ru/data/2011-07-17/sony-video-cameras.jpg"/>
          <p:cNvPicPr>
            <a:picLocks noChangeAspect="1" noChangeArrowheads="1"/>
          </p:cNvPicPr>
          <p:nvPr/>
        </p:nvPicPr>
        <p:blipFill>
          <a:blip r:embed="rId5"/>
          <a:srcRect/>
          <a:stretch>
            <a:fillRect/>
          </a:stretch>
        </p:blipFill>
        <p:spPr bwMode="auto">
          <a:xfrm>
            <a:off x="3352800" y="1905000"/>
            <a:ext cx="2137053" cy="1676400"/>
          </a:xfrm>
          <a:prstGeom prst="rect">
            <a:avLst/>
          </a:prstGeom>
          <a:noFill/>
        </p:spPr>
      </p:pic>
      <p:pic>
        <p:nvPicPr>
          <p:cNvPr id="2058" name="Picture 10" descr="http://www.mistream.com.au/magento/media/catalog/product/cache/1/image/9df78eab33525d08d6e5fb8d27136e95/a/r/argus-qc-2185-quick-click-5mp-digital-camera-2.jpg"/>
          <p:cNvPicPr>
            <a:picLocks noChangeAspect="1" noChangeArrowheads="1"/>
          </p:cNvPicPr>
          <p:nvPr/>
        </p:nvPicPr>
        <p:blipFill>
          <a:blip r:embed="rId6" cstate="print"/>
          <a:srcRect l="13389" t="18410" r="11297" b="23013"/>
          <a:stretch>
            <a:fillRect/>
          </a:stretch>
        </p:blipFill>
        <p:spPr bwMode="auto">
          <a:xfrm>
            <a:off x="6096000" y="1828800"/>
            <a:ext cx="2438400" cy="1896533"/>
          </a:xfrm>
          <a:prstGeom prst="rect">
            <a:avLst/>
          </a:prstGeom>
          <a:noFill/>
        </p:spPr>
      </p:pic>
      <p:pic>
        <p:nvPicPr>
          <p:cNvPr id="9" name="Picture 8" descr="File:Universum Mono Radio Tape Recorder.jpg"/>
          <p:cNvPicPr/>
          <p:nvPr/>
        </p:nvPicPr>
        <p:blipFill>
          <a:blip r:embed="rId7"/>
          <a:srcRect/>
          <a:stretch>
            <a:fillRect/>
          </a:stretch>
        </p:blipFill>
        <p:spPr bwMode="auto">
          <a:xfrm>
            <a:off x="6096000" y="4191000"/>
            <a:ext cx="2743200" cy="2133600"/>
          </a:xfrm>
          <a:prstGeom prst="rect">
            <a:avLst/>
          </a:prstGeom>
          <a:noFill/>
          <a:ln w="9525">
            <a:noFill/>
            <a:miter lim="800000"/>
            <a:headEnd/>
            <a:tailEnd/>
          </a:ln>
        </p:spPr>
      </p:pic>
      <p:sp>
        <p:nvSpPr>
          <p:cNvPr id="11" name="Multiply 10"/>
          <p:cNvSpPr/>
          <p:nvPr/>
        </p:nvSpPr>
        <p:spPr>
          <a:xfrm>
            <a:off x="6172200" y="3962400"/>
            <a:ext cx="2819400" cy="26670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9" name="Picture 11"/>
          <p:cNvPicPr>
            <a:picLocks noChangeAspect="1" noChangeArrowheads="1"/>
          </p:cNvPicPr>
          <p:nvPr/>
        </p:nvPicPr>
        <p:blipFill>
          <a:blip r:embed="rId8"/>
          <a:srcRect/>
          <a:stretch>
            <a:fillRect/>
          </a:stretch>
        </p:blipFill>
        <p:spPr bwMode="auto">
          <a:xfrm>
            <a:off x="2895600" y="4267200"/>
            <a:ext cx="2743200" cy="20574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3000"/>
                                  </p:stCondLst>
                                  <p:childTnLst>
                                    <p:set>
                                      <p:cBhvr>
                                        <p:cTn id="9" dur="1" fill="hold">
                                          <p:stCondLst>
                                            <p:cond delay="0"/>
                                          </p:stCondLst>
                                        </p:cTn>
                                        <p:tgtEl>
                                          <p:spTgt spid="2054"/>
                                        </p:tgtEl>
                                        <p:attrNameLst>
                                          <p:attrName>style.visibility</p:attrName>
                                        </p:attrNameLst>
                                      </p:cBhvr>
                                      <p:to>
                                        <p:strVal val="visible"/>
                                      </p:to>
                                    </p:set>
                                  </p:childTnLst>
                                </p:cTn>
                              </p:par>
                            </p:childTnLst>
                          </p:cTn>
                        </p:par>
                        <p:par>
                          <p:cTn id="10" fill="hold">
                            <p:stCondLst>
                              <p:cond delay="3000"/>
                            </p:stCondLst>
                            <p:childTnLst>
                              <p:par>
                                <p:cTn id="11" presetID="1" presetClass="entr" presetSubtype="0" fill="hold" nodeType="afterEffect">
                                  <p:stCondLst>
                                    <p:cond delay="3000"/>
                                  </p:stCondLst>
                                  <p:childTnLst>
                                    <p:set>
                                      <p:cBhvr>
                                        <p:cTn id="12" dur="1" fill="hold">
                                          <p:stCondLst>
                                            <p:cond delay="0"/>
                                          </p:stCondLst>
                                        </p:cTn>
                                        <p:tgtEl>
                                          <p:spTgt spid="2056"/>
                                        </p:tgtEl>
                                        <p:attrNameLst>
                                          <p:attrName>style.visibility</p:attrName>
                                        </p:attrNameLst>
                                      </p:cBhvr>
                                      <p:to>
                                        <p:strVal val="visible"/>
                                      </p:to>
                                    </p:set>
                                  </p:childTnLst>
                                </p:cTn>
                              </p:par>
                            </p:childTnLst>
                          </p:cTn>
                        </p:par>
                        <p:par>
                          <p:cTn id="13" fill="hold">
                            <p:stCondLst>
                              <p:cond delay="6000"/>
                            </p:stCondLst>
                            <p:childTnLst>
                              <p:par>
                                <p:cTn id="14" presetID="1" presetClass="entr" presetSubtype="0" fill="hold" nodeType="afterEffect">
                                  <p:stCondLst>
                                    <p:cond delay="3000"/>
                                  </p:stCondLst>
                                  <p:childTnLst>
                                    <p:set>
                                      <p:cBhvr>
                                        <p:cTn id="15" dur="1" fill="hold">
                                          <p:stCondLst>
                                            <p:cond delay="0"/>
                                          </p:stCondLst>
                                        </p:cTn>
                                        <p:tgtEl>
                                          <p:spTgt spid="2058"/>
                                        </p:tgtEl>
                                        <p:attrNameLst>
                                          <p:attrName>style.visibility</p:attrName>
                                        </p:attrNameLst>
                                      </p:cBhvr>
                                      <p:to>
                                        <p:strVal val="visible"/>
                                      </p:to>
                                    </p:set>
                                  </p:childTnLst>
                                </p:cTn>
                              </p:par>
                            </p:childTnLst>
                          </p:cTn>
                        </p:par>
                        <p:par>
                          <p:cTn id="16" fill="hold">
                            <p:stCondLst>
                              <p:cond delay="9000"/>
                            </p:stCondLst>
                            <p:childTnLst>
                              <p:par>
                                <p:cTn id="17" presetID="1" presetClass="entr" presetSubtype="0" fill="hold" nodeType="afterEffect">
                                  <p:stCondLst>
                                    <p:cond delay="3000"/>
                                  </p:stCondLst>
                                  <p:childTnLst>
                                    <p:set>
                                      <p:cBhvr>
                                        <p:cTn id="18" dur="1" fill="hold">
                                          <p:stCondLst>
                                            <p:cond delay="0"/>
                                          </p:stCondLst>
                                        </p:cTn>
                                        <p:tgtEl>
                                          <p:spTgt spid="9"/>
                                        </p:tgtEl>
                                        <p:attrNameLst>
                                          <p:attrName>style.visibility</p:attrName>
                                        </p:attrNameLst>
                                      </p:cBhvr>
                                      <p:to>
                                        <p:strVal val="visible"/>
                                      </p:to>
                                    </p:set>
                                  </p:childTnLst>
                                </p:cTn>
                              </p:par>
                            </p:childTnLst>
                          </p:cTn>
                        </p:par>
                        <p:par>
                          <p:cTn id="19" fill="hold">
                            <p:stCondLst>
                              <p:cond delay="12000"/>
                            </p:stCondLst>
                            <p:childTnLst>
                              <p:par>
                                <p:cTn id="20" presetID="1" presetClass="entr" presetSubtype="0" fill="hold" grpId="0" nodeType="afterEffect">
                                  <p:stCondLst>
                                    <p:cond delay="1000"/>
                                  </p:stCondLst>
                                  <p:childTnLst>
                                    <p:set>
                                      <p:cBhvr>
                                        <p:cTn id="21" dur="1" fill="hold">
                                          <p:stCondLst>
                                            <p:cond delay="0"/>
                                          </p:stCondLst>
                                        </p:cTn>
                                        <p:tgtEl>
                                          <p:spTgt spid="11"/>
                                        </p:tgtEl>
                                        <p:attrNameLst>
                                          <p:attrName>style.visibility</p:attrName>
                                        </p:attrNameLst>
                                      </p:cBhvr>
                                      <p:to>
                                        <p:strVal val="visible"/>
                                      </p:to>
                                    </p:set>
                                  </p:childTnLst>
                                </p:cTn>
                              </p:par>
                            </p:childTnLst>
                          </p:cTn>
                        </p:par>
                        <p:par>
                          <p:cTn id="22" fill="hold">
                            <p:stCondLst>
                              <p:cond delay="13000"/>
                            </p:stCondLst>
                            <p:childTnLst>
                              <p:par>
                                <p:cTn id="23" presetID="1" presetClass="entr" presetSubtype="0" fill="hold" nodeType="afterEffect">
                                  <p:stCondLst>
                                    <p:cond delay="3000"/>
                                  </p:stCondLst>
                                  <p:childTnLst>
                                    <p:set>
                                      <p:cBhvr>
                                        <p:cTn id="24" dur="1" fill="hold">
                                          <p:stCondLst>
                                            <p:cond delay="0"/>
                                          </p:stCondLst>
                                        </p:cTn>
                                        <p:tgtEl>
                                          <p:spTgt spid="20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rc_mi" descr="http://www.1025theparty.com/wp-content/uploads/2012/05/netbook11.jpg"/>
          <p:cNvPicPr/>
          <p:nvPr/>
        </p:nvPicPr>
        <p:blipFill>
          <a:blip r:embed="rId3"/>
          <a:srcRect/>
          <a:stretch>
            <a:fillRect/>
          </a:stretch>
        </p:blipFill>
        <p:spPr bwMode="auto">
          <a:xfrm>
            <a:off x="6553200" y="1981200"/>
            <a:ext cx="2667000" cy="2130188"/>
          </a:xfrm>
          <a:prstGeom prst="rect">
            <a:avLst/>
          </a:prstGeom>
          <a:noFill/>
          <a:ln w="9525">
            <a:noFill/>
            <a:miter lim="800000"/>
            <a:headEnd/>
            <a:tailEnd/>
          </a:ln>
        </p:spPr>
      </p:pic>
      <p:sp>
        <p:nvSpPr>
          <p:cNvPr id="2" name="Title 1"/>
          <p:cNvSpPr>
            <a:spLocks noGrp="1"/>
          </p:cNvSpPr>
          <p:nvPr>
            <p:ph type="title"/>
          </p:nvPr>
        </p:nvSpPr>
        <p:spPr>
          <a:xfrm>
            <a:off x="457200" y="762000"/>
            <a:ext cx="8305800" cy="856488"/>
          </a:xfrm>
        </p:spPr>
        <p:txBody>
          <a:bodyPr/>
          <a:lstStyle/>
          <a:p>
            <a:r>
              <a:rPr lang="en-US" dirty="0" smtClean="0"/>
              <a:t>… to reach the current set up.</a:t>
            </a:r>
            <a:endParaRPr lang="en-US" dirty="0"/>
          </a:p>
        </p:txBody>
      </p:sp>
      <p:sp>
        <p:nvSpPr>
          <p:cNvPr id="27650" name="AutoShape 2" descr="data:image/jpeg;base64,/9j/4AAQSkZJRgABAQAAAQABAAD/2wCEAAkGBg8QEBUTEBEQEQ8SEhYQEBEQERUSFRQWFBIVFRMWEhYXGyYeFxomGhgSHzAiIycqLSwsFR40NjArOCg3LCkBCQoKDgwOGg8PFy4cHyQsNSwpKTUqLCksKSwsLiksLCwpKSktNSwpLCkvKSksLCwsKS8pKSwpKSwuLjUsNSwsKf/AABEIAOEA4QMBIgACEQEDEQH/xAAcAAEAAgIDAQAAAAAAAAAAAAAABQYEBwECAwj/xABBEAABAwIEAggCBgkCBwAAAAABAAIDBBEFEiExBkEHEyJRYXGBkSMyFEJSYqGxFSRDcoKiwdHwM5NzkrLC0uHx/8QAGAEBAQEBAQAAAAAAAAAAAAAAAAECAwT/xAAiEQEBAAICAQQDAQAAAAAAAAAAAQIRAyESBDFBYVGR8BP/2gAMAwEAAhEDEQA/AN4oiICIiAiIgIiICIiAiIgIiICIiAiIgIiICIiAiIgIiICIiAiIgIiICIiAiIgIiICIiAiIgIiICIiAiIgIiICIiAiIgIiICIiAiIgIiICIiAiIgIiICIiAiIgIiICIserrmRAZye0Q0AC5PoluhkIl0QEREBERAREQEREBERAREQEREBERAREQEREBERAREQYeKtnMR+jlrZdCM+xtuPBUfibpPfTBsDImnED2Xtc4GOM95ykk6a2/NWXGOK4GRTCF7ZKmP4bYmkZuscDl0PIaknYBpXzZitHVPfKZrNe4gEvkbdozEuvre+1+/MVnathv6QJnRuf+ka58jbgvghpY6Zr7XytD2l0g22v6KAl44xbEZgGVDo2x6Z22jy7XJLACXG235bKquxIGExx5skTeyT9Y9ol1uWo28Vl8N14Y0RggOOoPeS2+qWdC5t6SqjDHhprJ69/7SKVrcg8BIbvB8jZWLhjp8p55BHVw/R8xsJWvzsbfbOCAQPEXWlMZo3w1EkchBex5a4g3B8l7YRhLJX2dI1vwnyDXm0GzXd2111nHbdT3R9eNcCLjUHUELlVTowqXvwyEPdmdHnhzXvdsby1ns2w9Fa1gEREBERAREQEREBERAREQEREBERAWNidU2KGSR5LWMje9zm3uA1pJItzsFkqB42r4o6Gdsj2tdLDJFGDu5z4y0ADc7i/clGhq3pExZjWO+nVI6xpe24iILRI6O40vu1w1A2W5uD+Lov0XHUVdTdwBE0km5eH20AFzu3YLTmCYJLVCOOKnZK6AOiE0lzE0GV8lyNnOu86a2ACvtB0ZxEA1cr5nfYacjB4Bo0WLkul5fx3hbd62l/3Wo3jvCyWgVtMS5wY0CVp1O1+7zOihKXhHD4x2aWHzcwO/NZrcJpRtT0/+zH/4p5GlK6Za6CKWE07GCqe0yvmabEsvlYNDlJPb1I+qOS1bjuNyTts5nbsGl4aRcA3sRrpv7rePEFPhbGj6TFBe3ZjbEwOcP4QCB43AWvMRkonH4VJDGzkLZifMnf2Cnz7K18YOrylj2S9Zma5jMxe2x0zsy6eYuDdcQ4RVh4yQzfdJjcLW2uSLBXf9JuaLMDYmD7IDQPQWCjpMajv8SouL62eT+DV11Welcr8OqGuLnxy6nMSWudqdTc8178O4JUVk7YoI3veTsAQB3l52a3vJU4ypoXuP60YtbNzNeRbKNSQRzvy2Hos7DYa2Mh1BWlznWu2Cc3JAabOa62a2bv8Aqu5BWbsL1dN/cL4G2ipIqdpzdWyznfacSXPd5FxcpVaLwrppxCldkrohOwWzODeqlbfmdLe49VtjhfjOixGPNTShxA7cbuzIz95vd4i4WdaE4iIgIiICIiAiIgIiICIiAiIgIiII7H8cio4HTS7DRrRu9x+VrfE/gATyWnKKnrMaqnvqH/q7X2cWXaA3lBF4cyd9fFZ/SJjEldXCmhN2xv6hncZD/qPPlt/Ce9XbB8KjpYWRRjssFiebjzcfEm59VjKq9aGgigYI4mNYxosA0WXvdEsuauFXuK+LG0jcjLOqHC4B1DAdnO8e4f4ZDiHGm0kDpDYu+WNp+s87eg1J8AtRRtlrJ7Fxc97i57j/ADOPorJsd3TS1D3Oc4uJN3vcfxJ/yywpKnM130ctc8aB7hdt/Dv89vNRnGGOAH6PTkiAWzv5ynnqPq+HNZPCUeZpC7zU6jG9qniMs2e0znEjk7l3gDYeixw9XvjDh7ND1zR2mfPbmNgf6eo7lQWlWj1zLvHO5pu1xB7wbLxuuQUE8eJpZsrah5fkBax7jewJub+q5p6mallE9M90UjDmBYbe3h4KAKk8GxEtcGudl17LyL5e/Tmg+jejTpLjxOPq5csdbGO2waCQD68f9Ry8tr0vkuV8mHVgfTyduKS7JG6C411FyLEbi5G4uQvpng7iaPEaSOoZYFwyyM+xI352+WxHgQpZpU2iIoCIiAiIgIiICIiAiIgKI4p4hZQ0zpnhx1DGBovd7tG37hfc9wUuqR0uFv0FuY2+M3L4uDH6e2Y+iUUvo4oDLVPmfqY2k3P25CRf2D/dbLKpvRgwfR5DzMlvZo/uVb5HAXJ0AFz6Lnl7q7XXGZeFNWRyaNd2vsnsu9jqfMaJiVWIYZJT+zjc/wBWtJA97LI1f0h4311SWNPw4Lxt7i79offs/wAKia6qFFRAaiorAbW0LIWkBx/iNx7rEpYHTztZu6R4BPeXHUn1U9ivBU2J1DeqkDQ7O2FpHZjpqZ3UiR9tXPfJmyja1yu2ETKtcYuwZGEa5nXB8gbq2cB02Zu3NVLiOljpZ3wNcJjE4tc8EhuYaOy/lfwVo6NOJIeubTyNyOecsb73aXcmm+xPLxV12kbEdhAewsI7Lmlp8iLLQeIUhimkjI1Y9zD6Ehbt4p4jmhLY4BZ7zkia0B0kjueW+jWjmeXeqFiuEx5i6pex873Fz+rbcBx1IL93u77Ba1Taj2QKdqMJg5PfGTtnaQD/AM391GVdC+I2dbXZw1B8lNDGXBXay4IQXLD8lXhrwWtE9K4PDgAC+N7g05rbkOyanlYaK19BXExhrHUrzaOpbdoPKVgJHu3MPQLXnCmJGGR4Lc7HxSRvZfLcPYRv4HKfReuE4g6lrY5W6GKZko9w4/1S+w+vEXWN4c0EaggEHwOoXZZUREQEREBERAREQEREBVLpNwWSpoT1eXNC8VBBJF2sY8PDdN7OPsrausjA4EEXBFiO8HdBqjorqB1UzObZc3o5ot/0lXSpizMc0blpA9RzWusBBw7Fn0z9GSXjBPMt7UR9WH3ctkLnVVCopZ4za2a7riOTn+6ToeWrT6KHx/Gqj6PLGX3je4sLXtJLQJBbI/c7bOvz2WxnxhwsQCDuCLg+YKpfHXD0UdM+aPM052ZmXzNOZ1ri+rTcjY28EXf5UzhIhtSZDtFHJL5ZWOcPyUNwxxtVUct2uD/hdSATsA9z22PjnJUngsb/AI+Ugfq8gIPMZHg27t2+yptRExrNBdx0bc7eIXWXUYqHqy4yOzfMSSb96vXQ5hbJKx8rwD1Ed2X+3IcrT6Nz/gu/B/BTK8/HDso0DmnK73tr63V/qOEqbCabPStfcvaJ3veXOI1yX2AAdpoB8yY3dFSrMSMtTPUDm51PB92KNxb2e4uIc4/vLBqLRgaZpHWAA3JIvYeFtfxXFELUrT9ieVj/ADD84/lIK8qt9pWut2QHMNuWYAA/hb1XWpHVgDtHgFp0cA4O9DpZRFVSfPCdQG9bETrbfS/oR5EKeE2ewEcTGt2MYNyPvE7n+6j614657vqxQ5SfE5nW9svusY3c3VqoWQhdgFw4KDLwRgMzb2sLEg31GYAi41G/4KRx+AMqpGttlBIGU3Fg9wFjc30tzKwcFhJe53JoAP8AEdPyPsvWt/1tOTWj3v8A3T4H1lwzMX0VM47up4ifWJt1JqM4YhyUVM07tp4gfSJt1JrKiIiAiIgIiICIiAiIgIiIKF0pcJPqIhU04IqILOOXctacwI8Wm/oT3BeXCHErayAE2bMzsys7nDf07lsJaz434SdRPdiNAQwtsamnt2Htvq4W+W19eQ15XClgtIcoviqm62imaN8mcfwEP/7VH8NcZQVrbNOSZvzwu0cPLvCnwQ7Q6gixHeDusjTWFSBkuuzmuYfJwVXoMKdLPlI+VxZbyNj+StuLUH0aocxwuI37XtmZe415XbZSNLQxxzvc1tg/LK35iMr2hwylwBPMX7wVuzcPlaOGKEQxANACsFS+HqZBOWdSWHrS82aGW7RJ5eapVZxfT0rfiSNBH1AQXe3L1stb8YdItRXDqmXipr6sB1f3ZzzHgrpHpUY1TRzTMgkc+ne/QyNyk5dGyN5XsS0g2uNfBcNqCBdo6xnKxGYeGu6qLF6skLdQSD4Gy15JpaXYjIRZkeTe7325newJv+ChcRrm5OrYSbnNI8m+Y3vvz1WDJUPd8znEeJJXmm1LLhy5XBF1kSuAxaEm4aSBp4c7c7f1XthNCaqtZGy562dsbdLaFwaDbyWRUUogpI3F1pJLhsYGzdBnJ8Tntpsy6uXQXw2Zq01Dh8OmbcXH7R4IaPQZj6K0jf8AGwNAA0AAAHgNAuyIsqIiICIiAiIgIiICIiAiIgLrJGHAhwBaRYgi4IO4I5hdkQat456OaKENngEsL8wjAieQ1l8zg5vMG4tvbXZQeH8T11EP1i9ZANpY2WlaPvtv2reC3XLE1wIcA5pFiCAQR3EHdUnHeBnNJfS9pp1MJ0I/4Z5jwPudl5+WZy+WPf09nBeLKeGfX2qnEElPiMAqqWRkjoxllaNHBvIuadQRr6HwVQxIzTwCFpDHRNOR7S5r3Au0YSDbLfl4qerOG2l5kic+lqm6F8Yy682yM5+IKiJqWZvZnblk2bJHcMkHgR8p72n0U4+fy69qvL6a8d3rca1licCQ69wdQUESvEvC7apjnRvY2dhOWIkAlgAOriRfcgact9QDUaqjfE4tkaWuBsQ4EEEbjVevTwVjhqWXayIjqAllyguTYaqK6lSmD4YXgyuHwoyCe0G3u4CzSeet+ffyXthXDjpAJZ3CKnuRndzLRctaPrO8PchdqvEnPaIYy/6OHucxhtc5u+w12H42tfWq5qp5KyoAjbcuLYoY2Dlo1jWjyAH/ANX0vwJws3DqJkOhlPxJnDnI4C/oNAPLxVP6JejM0oFXVttUuHwY3DWJpHzO++Ry5Dx22ipQREUUREQEREBERAREQEREBERAREQEREEXjHDsNSO0MslrNkZo4eB+0PA/gqJjWAT01+saJITp1jRdtvvtPy+unitnrhzAdDsd1w5eDHk+q9PD6nPi695+Gh6/AGvIfC7I9pzN12I1BaeRUFjlc5zDHUwM60FvxbWs1rbWy20vob3tpot1Y3wOx9301o37mM/If3fsfl4BVOsiijYYaxuR93dl7dbEABzTY+4XmvNy+n6zm49f+PD6nvjvjfw03Jh0btWkjy1H+eq8DhXc/wDl/wDa2bR9FMdWb087iCM15Wa2va5c3KTr3g7LFxLoeqIpY4utmc6bRr44nPjb2g34jx8m9/IFezDnwzm5v9V4OTgywvjdfuNd/o1o+ZxPsFkQ1EcD2ujySEWdYtLhfm12bf007lb+IOiGrowHvElRFu99NZxZ35mkZrW5gEd5CsvCvRTRTs6xj+t2d8UmxDhcGzfXnyTPmmNk1u3++TDhuUuW5JP74a6ocMr8TlDY2PmdoLNFmMA0GY6Na0egW6eAeiSGhLZqnLPVjVul44j9y/zO+8duXerngGENpYGxNDAG3PYblGridvYeikVuW2brnZJdQREVQREQEREBERAREQEREBERAREQEREBERAREQFhYnhEFSzJMwPbyvu097TuD5LNRSyXqrLZdxg4Vg0VM0tjvYkElxudBYDyHd4lZyImOMxmp0ZZXK7t2Lxhoo2EljGNc75i1oBOt9SN+a9kV0giIgIiICIiAiIgIiICIiAiIgIiICIiAiIgIiICIiAiIgIiICIiAiIgIiICIiAiIgIiICIiAiIgIiICIiAiIgIiICIiAiIgIiICIiAiIgIiICIiAiIgIiICIiAiIgIiICIiAiIgIiICIiAiIgIiICIiAiIgIiICIiAiIgIiICIiD//Z"/>
          <p:cNvSpPr>
            <a:spLocks noChangeAspect="1" noChangeArrowheads="1"/>
          </p:cNvSpPr>
          <p:nvPr/>
        </p:nvSpPr>
        <p:spPr bwMode="auto">
          <a:xfrm>
            <a:off x="155575" y="-2179638"/>
            <a:ext cx="4552950" cy="45529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 name="irc_mi" descr="http://nimax-img.de/Produktbilder/zoom/16400_2/Celestron-Telescope-EdgeHD-SC-356-3910-C1400-OTA.jpg"/>
          <p:cNvPicPr/>
          <p:nvPr/>
        </p:nvPicPr>
        <p:blipFill>
          <a:blip r:embed="rId4"/>
          <a:srcRect l="17267" t="17365" r="17985" b="18862"/>
          <a:stretch>
            <a:fillRect/>
          </a:stretch>
        </p:blipFill>
        <p:spPr bwMode="auto">
          <a:xfrm>
            <a:off x="0" y="1676400"/>
            <a:ext cx="2362200" cy="2133600"/>
          </a:xfrm>
          <a:prstGeom prst="rect">
            <a:avLst/>
          </a:prstGeom>
          <a:noFill/>
          <a:ln w="9525">
            <a:noFill/>
            <a:miter lim="800000"/>
            <a:headEnd/>
            <a:tailEnd/>
          </a:ln>
        </p:spPr>
      </p:pic>
      <p:pic>
        <p:nvPicPr>
          <p:cNvPr id="27652" name="Picture 4" descr="C:\Documents and Settings\Jacquie\My Documents\My Pictures\OLYMPUS Master 2\2012\07\15\P7150293.JPG"/>
          <p:cNvPicPr>
            <a:picLocks noChangeAspect="1" noChangeArrowheads="1"/>
          </p:cNvPicPr>
          <p:nvPr/>
        </p:nvPicPr>
        <p:blipFill>
          <a:blip r:embed="rId5" cstate="print"/>
          <a:srcRect b="15933"/>
          <a:stretch>
            <a:fillRect/>
          </a:stretch>
        </p:blipFill>
        <p:spPr bwMode="auto">
          <a:xfrm>
            <a:off x="2362199" y="2057400"/>
            <a:ext cx="2097741" cy="1371600"/>
          </a:xfrm>
          <a:prstGeom prst="rect">
            <a:avLst/>
          </a:prstGeom>
          <a:noFill/>
        </p:spPr>
      </p:pic>
      <p:pic>
        <p:nvPicPr>
          <p:cNvPr id="8" name="Picture 7" descr="C:\Documents and Settings\Jacquie\My Documents\Astronomy\Occultations\Asteroid Occ Reports\2013 reports\20130823_17_Thetis\20130823_17Thetis_JM.jpg"/>
          <p:cNvPicPr/>
          <p:nvPr/>
        </p:nvPicPr>
        <p:blipFill>
          <a:blip r:embed="rId6"/>
          <a:srcRect/>
          <a:stretch>
            <a:fillRect/>
          </a:stretch>
        </p:blipFill>
        <p:spPr bwMode="auto">
          <a:xfrm>
            <a:off x="1981200" y="3962400"/>
            <a:ext cx="4724400" cy="2590800"/>
          </a:xfrm>
          <a:prstGeom prst="rect">
            <a:avLst/>
          </a:prstGeom>
          <a:noFill/>
          <a:ln w="9525">
            <a:noFill/>
            <a:miter lim="800000"/>
            <a:headEnd/>
            <a:tailEnd/>
          </a:ln>
        </p:spPr>
      </p:pic>
      <p:pic>
        <p:nvPicPr>
          <p:cNvPr id="27653" name="Picture 5"/>
          <p:cNvPicPr>
            <a:picLocks noChangeAspect="1" noChangeArrowheads="1"/>
          </p:cNvPicPr>
          <p:nvPr/>
        </p:nvPicPr>
        <p:blipFill>
          <a:blip r:embed="rId7"/>
          <a:srcRect/>
          <a:stretch>
            <a:fillRect/>
          </a:stretch>
        </p:blipFill>
        <p:spPr bwMode="auto">
          <a:xfrm>
            <a:off x="4495800" y="2057400"/>
            <a:ext cx="2133600" cy="136254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305800" cy="762000"/>
          </a:xfrm>
        </p:spPr>
        <p:txBody>
          <a:bodyPr>
            <a:normAutofit fontScale="90000"/>
          </a:bodyPr>
          <a:lstStyle/>
          <a:p>
            <a:pPr algn="ctr"/>
            <a:r>
              <a:rPr lang="en-US" dirty="0" smtClean="0"/>
              <a:t/>
            </a:r>
            <a:br>
              <a:rPr lang="en-US" dirty="0" smtClean="0"/>
            </a:br>
            <a:r>
              <a:rPr lang="en-US" sz="5300" dirty="0" smtClean="0"/>
              <a:t>Where to start?</a:t>
            </a:r>
            <a:endParaRPr lang="en-US" sz="5300" dirty="0"/>
          </a:p>
        </p:txBody>
      </p:sp>
      <p:pic>
        <p:nvPicPr>
          <p:cNvPr id="28678" name="Picture 6" descr="E:\Temporary Internet Files\Content.IE5\JXQ8SS2S\MC900441930[1].wmf"/>
          <p:cNvPicPr>
            <a:picLocks noChangeAspect="1" noChangeArrowheads="1"/>
          </p:cNvPicPr>
          <p:nvPr/>
        </p:nvPicPr>
        <p:blipFill>
          <a:blip r:embed="rId3"/>
          <a:srcRect/>
          <a:stretch>
            <a:fillRect/>
          </a:stretch>
        </p:blipFill>
        <p:spPr bwMode="auto">
          <a:xfrm>
            <a:off x="2057400" y="2667000"/>
            <a:ext cx="3870478" cy="37338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srcRect l="7019" t="19853" r="58415" b="8824"/>
          <a:stretch>
            <a:fillRect/>
          </a:stretch>
        </p:blipFill>
        <p:spPr bwMode="auto">
          <a:xfrm>
            <a:off x="2209800" y="914400"/>
            <a:ext cx="4267200" cy="5562599"/>
          </a:xfrm>
          <a:prstGeom prst="rect">
            <a:avLst/>
          </a:prstGeom>
          <a:noFill/>
          <a:ln w="9525">
            <a:solidFill>
              <a:schemeClr val="tx2"/>
            </a:solid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305800" cy="780288"/>
          </a:xfrm>
        </p:spPr>
        <p:txBody>
          <a:bodyPr>
            <a:normAutofit fontScale="90000"/>
          </a:bodyPr>
          <a:lstStyle/>
          <a:p>
            <a:pPr algn="ctr"/>
            <a:r>
              <a:rPr lang="en-US" dirty="0" smtClean="0"/>
              <a:t>Understanding predictions</a:t>
            </a:r>
            <a:endParaRPr lang="en-US" dirty="0"/>
          </a:p>
        </p:txBody>
      </p:sp>
      <p:pic>
        <p:nvPicPr>
          <p:cNvPr id="30722" name="Picture 2"/>
          <p:cNvPicPr>
            <a:picLocks noChangeAspect="1" noChangeArrowheads="1"/>
          </p:cNvPicPr>
          <p:nvPr/>
        </p:nvPicPr>
        <p:blipFill>
          <a:blip r:embed="rId3"/>
          <a:srcRect/>
          <a:stretch>
            <a:fillRect/>
          </a:stretch>
        </p:blipFill>
        <p:spPr bwMode="auto">
          <a:xfrm>
            <a:off x="726909" y="1600200"/>
            <a:ext cx="7477571" cy="5029200"/>
          </a:xfrm>
          <a:prstGeom prst="rect">
            <a:avLst/>
          </a:prstGeom>
          <a:noFill/>
          <a:ln w="9525">
            <a:solidFill>
              <a:schemeClr val="tx2"/>
            </a:solid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rc_mi" descr="http://www.1025theparty.com/wp-content/uploads/2012/05/netbook11.jpg"/>
          <p:cNvPicPr/>
          <p:nvPr/>
        </p:nvPicPr>
        <p:blipFill>
          <a:blip r:embed="rId3"/>
          <a:srcRect/>
          <a:stretch>
            <a:fillRect/>
          </a:stretch>
        </p:blipFill>
        <p:spPr bwMode="auto">
          <a:xfrm>
            <a:off x="6019800" y="4191000"/>
            <a:ext cx="2667000" cy="2130188"/>
          </a:xfrm>
          <a:prstGeom prst="rect">
            <a:avLst/>
          </a:prstGeom>
          <a:noFill/>
          <a:ln w="9525">
            <a:noFill/>
            <a:miter lim="800000"/>
            <a:headEnd/>
            <a:tailEnd/>
          </a:ln>
        </p:spPr>
      </p:pic>
      <p:pic>
        <p:nvPicPr>
          <p:cNvPr id="31749" name="Picture 87" descr="OccMan_recset3"/>
          <p:cNvPicPr>
            <a:picLocks noChangeAspect="1" noChangeArrowheads="1"/>
          </p:cNvPicPr>
          <p:nvPr/>
        </p:nvPicPr>
        <p:blipFill>
          <a:blip r:embed="rId4"/>
          <a:srcRect/>
          <a:stretch>
            <a:fillRect/>
          </a:stretch>
        </p:blipFill>
        <p:spPr bwMode="auto">
          <a:xfrm>
            <a:off x="2209800" y="2971800"/>
            <a:ext cx="4476750" cy="2019300"/>
          </a:xfrm>
          <a:prstGeom prst="rect">
            <a:avLst/>
          </a:prstGeom>
          <a:noFill/>
          <a:ln w="9525">
            <a:noFill/>
            <a:miter lim="800000"/>
            <a:headEnd/>
            <a:tailEnd/>
          </a:ln>
        </p:spPr>
      </p:pic>
      <p:sp>
        <p:nvSpPr>
          <p:cNvPr id="2" name="Title 1"/>
          <p:cNvSpPr>
            <a:spLocks noGrp="1"/>
          </p:cNvSpPr>
          <p:nvPr>
            <p:ph type="title"/>
          </p:nvPr>
        </p:nvSpPr>
        <p:spPr>
          <a:xfrm>
            <a:off x="457200" y="685800"/>
            <a:ext cx="8305800" cy="856488"/>
          </a:xfrm>
        </p:spPr>
        <p:txBody>
          <a:bodyPr/>
          <a:lstStyle/>
          <a:p>
            <a:pPr algn="ctr"/>
            <a:r>
              <a:rPr lang="en-US" dirty="0" smtClean="0"/>
              <a:t>What equipment you need</a:t>
            </a:r>
            <a:endParaRPr lang="en-US" dirty="0"/>
          </a:p>
        </p:txBody>
      </p:sp>
      <p:pic>
        <p:nvPicPr>
          <p:cNvPr id="7" name="irc_mi" descr="http://nimax-img.de/Produktbilder/zoom/16400_2/Celestron-Telescope-EdgeHD-SC-356-3910-C1400-OTA.jpg"/>
          <p:cNvPicPr/>
          <p:nvPr/>
        </p:nvPicPr>
        <p:blipFill>
          <a:blip r:embed="rId5"/>
          <a:srcRect l="17267" t="17365" r="17985" b="18862"/>
          <a:stretch>
            <a:fillRect/>
          </a:stretch>
        </p:blipFill>
        <p:spPr bwMode="auto">
          <a:xfrm>
            <a:off x="304800" y="2667000"/>
            <a:ext cx="1905000" cy="1676400"/>
          </a:xfrm>
          <a:prstGeom prst="rect">
            <a:avLst/>
          </a:prstGeom>
          <a:noFill/>
          <a:ln w="9525">
            <a:noFill/>
            <a:miter lim="800000"/>
            <a:headEnd/>
            <a:tailEnd/>
          </a:ln>
        </p:spPr>
      </p:pic>
      <p:pic>
        <p:nvPicPr>
          <p:cNvPr id="8" name="Picture 5"/>
          <p:cNvPicPr>
            <a:picLocks noChangeAspect="1" noChangeArrowheads="1"/>
          </p:cNvPicPr>
          <p:nvPr/>
        </p:nvPicPr>
        <p:blipFill>
          <a:blip r:embed="rId6"/>
          <a:srcRect/>
          <a:stretch>
            <a:fillRect/>
          </a:stretch>
        </p:blipFill>
        <p:spPr bwMode="auto">
          <a:xfrm>
            <a:off x="2209800" y="4876800"/>
            <a:ext cx="2133600" cy="1362547"/>
          </a:xfrm>
          <a:prstGeom prst="rect">
            <a:avLst/>
          </a:prstGeom>
          <a:noFill/>
          <a:ln w="9525">
            <a:noFill/>
            <a:miter lim="800000"/>
            <a:headEnd/>
            <a:tailEnd/>
          </a:ln>
        </p:spPr>
      </p:pic>
      <p:pic>
        <p:nvPicPr>
          <p:cNvPr id="9" name="Picture 4" descr="C:\Documents and Settings\Jacquie\My Documents\My Pictures\OLYMPUS Master 2\2012\07\15\P7150293.JPG"/>
          <p:cNvPicPr>
            <a:picLocks noChangeAspect="1" noChangeArrowheads="1"/>
          </p:cNvPicPr>
          <p:nvPr/>
        </p:nvPicPr>
        <p:blipFill>
          <a:blip r:embed="rId7" cstate="print"/>
          <a:srcRect b="15933"/>
          <a:stretch>
            <a:fillRect/>
          </a:stretch>
        </p:blipFill>
        <p:spPr bwMode="auto">
          <a:xfrm>
            <a:off x="3124200" y="1752600"/>
            <a:ext cx="2097741" cy="1371600"/>
          </a:xfrm>
          <a:prstGeom prst="rect">
            <a:avLst/>
          </a:prstGeom>
          <a:noFill/>
        </p:spPr>
      </p:pic>
      <p:pic>
        <p:nvPicPr>
          <p:cNvPr id="31750" name="Picture 6" descr="P7150291"/>
          <p:cNvPicPr>
            <a:picLocks noChangeAspect="1" noChangeArrowheads="1"/>
          </p:cNvPicPr>
          <p:nvPr/>
        </p:nvPicPr>
        <p:blipFill>
          <a:blip r:embed="rId8"/>
          <a:srcRect/>
          <a:stretch>
            <a:fillRect/>
          </a:stretch>
        </p:blipFill>
        <p:spPr bwMode="auto">
          <a:xfrm>
            <a:off x="6477000" y="1905000"/>
            <a:ext cx="1250156" cy="1905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7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305800" cy="704088"/>
          </a:xfrm>
        </p:spPr>
        <p:txBody>
          <a:bodyPr>
            <a:normAutofit fontScale="90000"/>
          </a:bodyPr>
          <a:lstStyle/>
          <a:p>
            <a:pPr algn="ctr"/>
            <a:r>
              <a:rPr lang="en-US" dirty="0" smtClean="0"/>
              <a:t>Getting it all together in the field</a:t>
            </a:r>
            <a:endParaRPr lang="en-US" dirty="0"/>
          </a:p>
        </p:txBody>
      </p:sp>
      <p:pic>
        <p:nvPicPr>
          <p:cNvPr id="3" name="Picture 3" descr="P6180006"/>
          <p:cNvPicPr>
            <a:picLocks noChangeAspect="1" noChangeArrowheads="1"/>
          </p:cNvPicPr>
          <p:nvPr/>
        </p:nvPicPr>
        <p:blipFill>
          <a:blip r:embed="rId3"/>
          <a:srcRect t="3938"/>
          <a:stretch>
            <a:fillRect/>
          </a:stretch>
        </p:blipFill>
        <p:spPr bwMode="auto">
          <a:xfrm>
            <a:off x="228600" y="1676400"/>
            <a:ext cx="3276600" cy="3029310"/>
          </a:xfrm>
          <a:prstGeom prst="rect">
            <a:avLst/>
          </a:prstGeom>
          <a:noFill/>
          <a:ln w="9525">
            <a:noFill/>
            <a:miter lim="800000"/>
            <a:headEnd/>
            <a:tailEnd/>
          </a:ln>
        </p:spPr>
      </p:pic>
      <p:pic>
        <p:nvPicPr>
          <p:cNvPr id="4" name="Picture 4" descr="P6180004"/>
          <p:cNvPicPr>
            <a:picLocks noChangeAspect="1" noChangeArrowheads="1"/>
          </p:cNvPicPr>
          <p:nvPr/>
        </p:nvPicPr>
        <p:blipFill>
          <a:blip r:embed="rId4"/>
          <a:srcRect/>
          <a:stretch>
            <a:fillRect/>
          </a:stretch>
        </p:blipFill>
        <p:spPr bwMode="auto">
          <a:xfrm>
            <a:off x="3581400" y="1676400"/>
            <a:ext cx="3525808" cy="2648385"/>
          </a:xfrm>
          <a:prstGeom prst="rect">
            <a:avLst/>
          </a:prstGeom>
          <a:noFill/>
          <a:ln w="9525">
            <a:noFill/>
            <a:miter lim="800000"/>
            <a:headEnd/>
            <a:tailEnd/>
          </a:ln>
        </p:spPr>
      </p:pic>
      <p:pic>
        <p:nvPicPr>
          <p:cNvPr id="32770" name="Picture 2"/>
          <p:cNvPicPr>
            <a:picLocks noChangeAspect="1" noChangeArrowheads="1"/>
          </p:cNvPicPr>
          <p:nvPr/>
        </p:nvPicPr>
        <p:blipFill>
          <a:blip r:embed="rId5"/>
          <a:srcRect/>
          <a:stretch>
            <a:fillRect/>
          </a:stretch>
        </p:blipFill>
        <p:spPr bwMode="auto">
          <a:xfrm>
            <a:off x="5562600" y="4191000"/>
            <a:ext cx="3352800" cy="2514600"/>
          </a:xfrm>
          <a:prstGeom prst="rect">
            <a:avLst/>
          </a:prstGeom>
          <a:noFill/>
          <a:ln w="9525">
            <a:noFill/>
            <a:miter lim="800000"/>
            <a:headEnd/>
            <a:tailEnd/>
          </a:ln>
          <a:effectLst/>
        </p:spPr>
      </p:pic>
      <p:pic>
        <p:nvPicPr>
          <p:cNvPr id="6" name="Picture 6"/>
          <p:cNvPicPr>
            <a:picLocks noChangeAspect="1" noChangeArrowheads="1"/>
          </p:cNvPicPr>
          <p:nvPr/>
        </p:nvPicPr>
        <p:blipFill>
          <a:blip r:embed="rId6" cstate="print"/>
          <a:srcRect l="4444" t="16000" r="11111" b="4889"/>
          <a:stretch>
            <a:fillRect/>
          </a:stretch>
        </p:blipFill>
        <p:spPr bwMode="auto">
          <a:xfrm>
            <a:off x="1506022" y="4419600"/>
            <a:ext cx="3904178" cy="2286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305800" cy="609600"/>
          </a:xfrm>
        </p:spPr>
        <p:txBody>
          <a:bodyPr>
            <a:normAutofit fontScale="90000"/>
          </a:bodyPr>
          <a:lstStyle/>
          <a:p>
            <a:pPr algn="ctr"/>
            <a:r>
              <a:rPr lang="en-US" dirty="0" smtClean="0"/>
              <a:t>Reducing the data</a:t>
            </a:r>
            <a:endParaRPr lang="en-US" dirty="0"/>
          </a:p>
        </p:txBody>
      </p:sp>
      <p:pic>
        <p:nvPicPr>
          <p:cNvPr id="3" name="Picture 2" descr="C:\Documents and Settings\Jacquie\My Documents\Astronomy\Occultations\Asteroid Occ Reports\2013 reports\20130823_17_Thetis\20130823_17Thetis_JM.jpg"/>
          <p:cNvPicPr/>
          <p:nvPr/>
        </p:nvPicPr>
        <p:blipFill>
          <a:blip r:embed="rId3"/>
          <a:srcRect/>
          <a:stretch>
            <a:fillRect/>
          </a:stretch>
        </p:blipFill>
        <p:spPr bwMode="auto">
          <a:xfrm>
            <a:off x="4572000" y="4191000"/>
            <a:ext cx="4419600" cy="2438400"/>
          </a:xfrm>
          <a:prstGeom prst="rect">
            <a:avLst/>
          </a:prstGeom>
          <a:noFill/>
          <a:ln w="9525">
            <a:noFill/>
            <a:miter lim="800000"/>
            <a:headEnd/>
            <a:tailEnd/>
          </a:ln>
        </p:spPr>
      </p:pic>
      <p:pic>
        <p:nvPicPr>
          <p:cNvPr id="33794" name="Picture 2" descr="C:\Documents and Settings\Jacquie\My Documents\Astronomy\Occultations\Lunar Occ Reports\2013Nov13_S109028.jpg"/>
          <p:cNvPicPr>
            <a:picLocks noChangeAspect="1" noChangeArrowheads="1"/>
          </p:cNvPicPr>
          <p:nvPr/>
        </p:nvPicPr>
        <p:blipFill>
          <a:blip r:embed="rId4"/>
          <a:srcRect/>
          <a:stretch>
            <a:fillRect/>
          </a:stretch>
        </p:blipFill>
        <p:spPr bwMode="auto">
          <a:xfrm>
            <a:off x="4554967" y="1524000"/>
            <a:ext cx="4436633" cy="2548066"/>
          </a:xfrm>
          <a:prstGeom prst="rect">
            <a:avLst/>
          </a:prstGeom>
          <a:noFill/>
          <a:ln>
            <a:solidFill>
              <a:schemeClr val="tx2"/>
            </a:solidFill>
          </a:ln>
        </p:spPr>
      </p:pic>
      <p:pic>
        <p:nvPicPr>
          <p:cNvPr id="5" name="Picture 4"/>
          <p:cNvPicPr/>
          <p:nvPr/>
        </p:nvPicPr>
        <p:blipFill>
          <a:blip r:embed="rId5"/>
          <a:srcRect l="1977" r="26789" b="20124"/>
          <a:stretch>
            <a:fillRect/>
          </a:stretch>
        </p:blipFill>
        <p:spPr bwMode="auto">
          <a:xfrm>
            <a:off x="457200" y="1524000"/>
            <a:ext cx="3962400" cy="2590800"/>
          </a:xfrm>
          <a:prstGeom prst="rect">
            <a:avLst/>
          </a:prstGeom>
          <a:noFill/>
          <a:ln w="9525">
            <a:noFill/>
            <a:miter lim="800000"/>
            <a:headEnd/>
            <a:tailEnd/>
          </a:ln>
        </p:spPr>
      </p:pic>
      <p:pic>
        <p:nvPicPr>
          <p:cNvPr id="6" name="Picture 5"/>
          <p:cNvPicPr/>
          <p:nvPr/>
        </p:nvPicPr>
        <p:blipFill>
          <a:blip r:embed="rId6"/>
          <a:srcRect l="13730" t="18443" r="23519" b="9726"/>
          <a:stretch>
            <a:fillRect/>
          </a:stretch>
        </p:blipFill>
        <p:spPr bwMode="auto">
          <a:xfrm>
            <a:off x="838200" y="4191000"/>
            <a:ext cx="3581400" cy="2514600"/>
          </a:xfrm>
          <a:prstGeom prst="rect">
            <a:avLst/>
          </a:prstGeom>
          <a:noFill/>
          <a:ln w="9525">
            <a:noFill/>
            <a:miter lim="800000"/>
            <a:headEnd/>
            <a:tailEnd/>
          </a:ln>
        </p:spPr>
      </p:pic>
      <p:sp>
        <p:nvSpPr>
          <p:cNvPr id="7" name="TextBox 6"/>
          <p:cNvSpPr txBox="1"/>
          <p:nvPr/>
        </p:nvSpPr>
        <p:spPr>
          <a:xfrm>
            <a:off x="3429000" y="2438400"/>
            <a:ext cx="2057400" cy="707886"/>
          </a:xfrm>
          <a:prstGeom prst="rect">
            <a:avLst/>
          </a:prstGeom>
          <a:solidFill>
            <a:schemeClr val="accent2">
              <a:lumMod val="60000"/>
              <a:lumOff val="40000"/>
            </a:schemeClr>
          </a:solidFill>
          <a:ln w="57150">
            <a:solidFill>
              <a:schemeClr val="tx2"/>
            </a:solidFill>
          </a:ln>
        </p:spPr>
        <p:txBody>
          <a:bodyPr wrap="square" rtlCol="0">
            <a:spAutoFit/>
          </a:bodyPr>
          <a:lstStyle/>
          <a:p>
            <a:pPr algn="ctr"/>
            <a:r>
              <a:rPr lang="en-US" sz="4000" b="1" dirty="0" smtClean="0">
                <a:latin typeface="+mj-lt"/>
              </a:rPr>
              <a:t>LiMovie</a:t>
            </a:r>
            <a:endParaRPr lang="en-US" sz="4000" b="1" dirty="0">
              <a:latin typeface="+mj-lt"/>
            </a:endParaRPr>
          </a:p>
        </p:txBody>
      </p:sp>
      <p:sp>
        <p:nvSpPr>
          <p:cNvPr id="8" name="TextBox 7"/>
          <p:cNvSpPr txBox="1"/>
          <p:nvPr/>
        </p:nvSpPr>
        <p:spPr>
          <a:xfrm>
            <a:off x="3581400" y="5562600"/>
            <a:ext cx="1905000" cy="707886"/>
          </a:xfrm>
          <a:prstGeom prst="rect">
            <a:avLst/>
          </a:prstGeom>
          <a:solidFill>
            <a:schemeClr val="accent2">
              <a:lumMod val="60000"/>
              <a:lumOff val="40000"/>
            </a:schemeClr>
          </a:solidFill>
          <a:ln w="57150">
            <a:solidFill>
              <a:schemeClr val="tx2"/>
            </a:solidFill>
          </a:ln>
        </p:spPr>
        <p:txBody>
          <a:bodyPr wrap="square" rtlCol="0">
            <a:spAutoFit/>
          </a:bodyPr>
          <a:lstStyle/>
          <a:p>
            <a:pPr algn="ctr"/>
            <a:r>
              <a:rPr lang="en-US" sz="4000" b="1" dirty="0" smtClean="0">
                <a:latin typeface="+mj-lt"/>
              </a:rPr>
              <a:t>Tangra</a:t>
            </a:r>
            <a:endParaRPr lang="en-US" sz="4000" b="1" dirty="0">
              <a:latin typeface="+mj-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14400" y="2133600"/>
            <a:ext cx="7239000" cy="1569660"/>
          </a:xfrm>
          <a:prstGeom prst="rect">
            <a:avLst/>
          </a:prstGeom>
          <a:noFill/>
        </p:spPr>
        <p:txBody>
          <a:bodyPr wrap="square" rtlCol="0">
            <a:spAutoFit/>
          </a:bodyPr>
          <a:lstStyle/>
          <a:p>
            <a:r>
              <a:rPr lang="en-AU" sz="3200" b="1" dirty="0" smtClean="0">
                <a:solidFill>
                  <a:srgbClr val="0070C0"/>
                </a:solidFill>
                <a:latin typeface="+mj-lt"/>
              </a:rPr>
              <a:t>Occultation: </a:t>
            </a:r>
            <a:r>
              <a:rPr lang="en-AU" sz="3200" dirty="0" smtClean="0">
                <a:latin typeface="+mj-lt"/>
              </a:rPr>
              <a:t>When one celestial body passes in front of another celestial body, hiding that body from view.</a:t>
            </a:r>
            <a:endParaRPr lang="en-US" sz="3200" dirty="0">
              <a:latin typeface="+mj-lt"/>
            </a:endParaRPr>
          </a:p>
        </p:txBody>
      </p:sp>
      <p:sp>
        <p:nvSpPr>
          <p:cNvPr id="6" name="TextBox 5"/>
          <p:cNvSpPr txBox="1"/>
          <p:nvPr/>
        </p:nvSpPr>
        <p:spPr>
          <a:xfrm>
            <a:off x="914400" y="3951982"/>
            <a:ext cx="7315200" cy="1077218"/>
          </a:xfrm>
          <a:prstGeom prst="rect">
            <a:avLst/>
          </a:prstGeom>
          <a:noFill/>
        </p:spPr>
        <p:txBody>
          <a:bodyPr wrap="square" rtlCol="0">
            <a:spAutoFit/>
          </a:bodyPr>
          <a:lstStyle/>
          <a:p>
            <a:r>
              <a:rPr lang="en-US" sz="3200" b="1" dirty="0" smtClean="0">
                <a:solidFill>
                  <a:srgbClr val="0070C0"/>
                </a:solidFill>
                <a:latin typeface="+mj-lt"/>
              </a:rPr>
              <a:t>Eclipse: </a:t>
            </a:r>
            <a:r>
              <a:rPr lang="en-US" sz="3200" dirty="0" smtClean="0">
                <a:latin typeface="+mj-lt"/>
              </a:rPr>
              <a:t>When the occulting body is similar in size to the hidden body.</a:t>
            </a:r>
            <a:endParaRPr lang="en-US" sz="3200" dirty="0">
              <a:latin typeface="+mj-lt"/>
            </a:endParaRPr>
          </a:p>
        </p:txBody>
      </p:sp>
      <p:sp>
        <p:nvSpPr>
          <p:cNvPr id="7" name="TextBox 6"/>
          <p:cNvSpPr txBox="1"/>
          <p:nvPr/>
        </p:nvSpPr>
        <p:spPr>
          <a:xfrm>
            <a:off x="914400" y="5257800"/>
            <a:ext cx="7315200" cy="1077218"/>
          </a:xfrm>
          <a:prstGeom prst="rect">
            <a:avLst/>
          </a:prstGeom>
          <a:noFill/>
        </p:spPr>
        <p:txBody>
          <a:bodyPr wrap="square" rtlCol="0">
            <a:spAutoFit/>
          </a:bodyPr>
          <a:lstStyle/>
          <a:p>
            <a:r>
              <a:rPr lang="en-US" sz="3200" b="1" dirty="0" smtClean="0">
                <a:solidFill>
                  <a:srgbClr val="0070C0"/>
                </a:solidFill>
                <a:latin typeface="+mj-lt"/>
              </a:rPr>
              <a:t>Transit: </a:t>
            </a:r>
            <a:r>
              <a:rPr lang="en-US" sz="3200" dirty="0" smtClean="0">
                <a:latin typeface="+mj-lt"/>
              </a:rPr>
              <a:t>When the occulting body is much smaller than the hidden body.</a:t>
            </a:r>
            <a:endParaRPr lang="en-US" sz="3200" dirty="0">
              <a:latin typeface="+mj-lt"/>
            </a:endParaRPr>
          </a:p>
        </p:txBody>
      </p:sp>
      <p:sp>
        <p:nvSpPr>
          <p:cNvPr id="8" name="Title 7"/>
          <p:cNvSpPr>
            <a:spLocks noGrp="1"/>
          </p:cNvSpPr>
          <p:nvPr>
            <p:ph type="title"/>
          </p:nvPr>
        </p:nvSpPr>
        <p:spPr/>
        <p:txBody>
          <a:bodyPr/>
          <a:lstStyle/>
          <a:p>
            <a:pPr algn="ctr"/>
            <a:r>
              <a:rPr lang="en-US" dirty="0" smtClean="0"/>
              <a:t>What is an Occultation?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305800" cy="780288"/>
          </a:xfrm>
        </p:spPr>
        <p:txBody>
          <a:bodyPr>
            <a:normAutofit fontScale="90000"/>
          </a:bodyPr>
          <a:lstStyle/>
          <a:p>
            <a:pPr algn="ctr"/>
            <a:r>
              <a:rPr lang="en-US" dirty="0" smtClean="0"/>
              <a:t>Making a report</a:t>
            </a:r>
            <a:endParaRPr lang="en-US" dirty="0"/>
          </a:p>
        </p:txBody>
      </p:sp>
      <p:pic>
        <p:nvPicPr>
          <p:cNvPr id="34818" name="Picture 2"/>
          <p:cNvPicPr>
            <a:picLocks noChangeAspect="1" noChangeArrowheads="1"/>
          </p:cNvPicPr>
          <p:nvPr/>
        </p:nvPicPr>
        <p:blipFill>
          <a:blip r:embed="rId3"/>
          <a:srcRect/>
          <a:stretch>
            <a:fillRect/>
          </a:stretch>
        </p:blipFill>
        <p:spPr bwMode="auto">
          <a:xfrm>
            <a:off x="228600" y="1676399"/>
            <a:ext cx="5181600" cy="4761139"/>
          </a:xfrm>
          <a:prstGeom prst="rect">
            <a:avLst/>
          </a:prstGeom>
          <a:noFill/>
          <a:ln w="9525">
            <a:solidFill>
              <a:schemeClr val="tx2"/>
            </a:solidFill>
            <a:miter lim="800000"/>
            <a:headEnd/>
            <a:tailEnd/>
          </a:ln>
        </p:spPr>
      </p:pic>
      <p:pic>
        <p:nvPicPr>
          <p:cNvPr id="34819" name="Picture 3"/>
          <p:cNvPicPr>
            <a:picLocks noChangeAspect="1" noChangeArrowheads="1"/>
          </p:cNvPicPr>
          <p:nvPr/>
        </p:nvPicPr>
        <p:blipFill>
          <a:blip r:embed="rId4"/>
          <a:srcRect r="28799" b="5757"/>
          <a:stretch>
            <a:fillRect/>
          </a:stretch>
        </p:blipFill>
        <p:spPr bwMode="auto">
          <a:xfrm>
            <a:off x="1447800" y="2057400"/>
            <a:ext cx="5436921" cy="4495800"/>
          </a:xfrm>
          <a:prstGeom prst="rect">
            <a:avLst/>
          </a:prstGeom>
          <a:noFill/>
          <a:ln w="9525">
            <a:solidFill>
              <a:schemeClr val="tx2"/>
            </a:solidFill>
            <a:miter lim="800000"/>
            <a:headEnd/>
            <a:tailEnd/>
          </a:ln>
        </p:spPr>
      </p:pic>
      <p:pic>
        <p:nvPicPr>
          <p:cNvPr id="34820" name="Picture 49"/>
          <p:cNvPicPr>
            <a:picLocks noChangeAspect="1" noChangeArrowheads="1"/>
          </p:cNvPicPr>
          <p:nvPr/>
        </p:nvPicPr>
        <p:blipFill>
          <a:blip r:embed="rId5"/>
          <a:srcRect l="19521" t="1511" r="13196" b="21748"/>
          <a:stretch>
            <a:fillRect/>
          </a:stretch>
        </p:blipFill>
        <p:spPr bwMode="auto">
          <a:xfrm>
            <a:off x="3222904" y="2667000"/>
            <a:ext cx="5701010" cy="4038600"/>
          </a:xfrm>
          <a:prstGeom prst="rect">
            <a:avLst/>
          </a:prstGeom>
          <a:noFill/>
          <a:ln w="9525">
            <a:solidFill>
              <a:schemeClr val="tx2"/>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8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8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305800" cy="704088"/>
          </a:xfrm>
        </p:spPr>
        <p:txBody>
          <a:bodyPr>
            <a:normAutofit fontScale="90000"/>
          </a:bodyPr>
          <a:lstStyle/>
          <a:p>
            <a:r>
              <a:rPr lang="en-US" dirty="0" smtClean="0"/>
              <a:t>Filling the gaps in the “picket fence”</a:t>
            </a:r>
            <a:endParaRPr lang="en-US" dirty="0"/>
          </a:p>
        </p:txBody>
      </p:sp>
      <p:pic>
        <p:nvPicPr>
          <p:cNvPr id="3" name="Picture 2"/>
          <p:cNvPicPr/>
          <p:nvPr/>
        </p:nvPicPr>
        <p:blipFill>
          <a:blip r:embed="rId3"/>
          <a:srcRect l="10453" t="489" r="10453" b="19012"/>
          <a:stretch>
            <a:fillRect/>
          </a:stretch>
        </p:blipFill>
        <p:spPr bwMode="auto">
          <a:xfrm>
            <a:off x="457200" y="1524000"/>
            <a:ext cx="8153400" cy="518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685800"/>
            <a:ext cx="4648200" cy="914400"/>
          </a:xfrm>
        </p:spPr>
        <p:txBody>
          <a:bodyPr/>
          <a:lstStyle/>
          <a:p>
            <a:r>
              <a:rPr lang="en-US" dirty="0" smtClean="0"/>
              <a:t>Remember this?</a:t>
            </a:r>
            <a:endParaRPr lang="en-US" dirty="0"/>
          </a:p>
        </p:txBody>
      </p:sp>
      <p:pic>
        <p:nvPicPr>
          <p:cNvPr id="4" name="Picture 4" descr="OA Antiope image"/>
          <p:cNvPicPr>
            <a:picLocks noChangeAspect="1" noChangeArrowheads="1"/>
          </p:cNvPicPr>
          <p:nvPr/>
        </p:nvPicPr>
        <p:blipFill>
          <a:blip r:embed="rId3"/>
          <a:srcRect/>
          <a:stretch>
            <a:fillRect/>
          </a:stretch>
        </p:blipFill>
        <p:spPr bwMode="auto">
          <a:xfrm>
            <a:off x="7315200" y="228600"/>
            <a:ext cx="1600200" cy="1497546"/>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685800"/>
            <a:ext cx="4267200" cy="914400"/>
          </a:xfrm>
        </p:spPr>
        <p:txBody>
          <a:bodyPr/>
          <a:lstStyle/>
          <a:p>
            <a:r>
              <a:rPr lang="en-US" dirty="0" smtClean="0"/>
              <a:t>It could be this!</a:t>
            </a:r>
            <a:endParaRPr lang="en-US" dirty="0"/>
          </a:p>
        </p:txBody>
      </p:sp>
      <p:pic>
        <p:nvPicPr>
          <p:cNvPr id="3" name="Picture 2" descr="http://www.asteroidoccultation.com/observations/Results/Data2011/20110719_AntiopeProfile2.gif"/>
          <p:cNvPicPr>
            <a:picLocks noChangeAspect="1" noChangeArrowheads="1"/>
          </p:cNvPicPr>
          <p:nvPr/>
        </p:nvPicPr>
        <p:blipFill>
          <a:blip r:embed="rId3"/>
          <a:srcRect/>
          <a:stretch>
            <a:fillRect/>
          </a:stretch>
        </p:blipFill>
        <p:spPr bwMode="auto">
          <a:xfrm>
            <a:off x="304800" y="1752600"/>
            <a:ext cx="6975729" cy="4876800"/>
          </a:xfrm>
          <a:prstGeom prst="rect">
            <a:avLst/>
          </a:prstGeom>
          <a:noFill/>
          <a:ln w="9525">
            <a:noFill/>
            <a:miter lim="800000"/>
            <a:headEnd/>
            <a:tailEnd/>
          </a:ln>
        </p:spPr>
      </p:pic>
      <p:pic>
        <p:nvPicPr>
          <p:cNvPr id="4" name="Picture 4" descr="OA Antiope image"/>
          <p:cNvPicPr>
            <a:picLocks noChangeAspect="1" noChangeArrowheads="1"/>
          </p:cNvPicPr>
          <p:nvPr/>
        </p:nvPicPr>
        <p:blipFill>
          <a:blip r:embed="rId4"/>
          <a:srcRect/>
          <a:stretch>
            <a:fillRect/>
          </a:stretch>
        </p:blipFill>
        <p:spPr bwMode="auto">
          <a:xfrm>
            <a:off x="7315200" y="228600"/>
            <a:ext cx="1600200" cy="1497546"/>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Questions?</a:t>
            </a:r>
            <a:endParaRPr lang="en-US" dirty="0"/>
          </a:p>
        </p:txBody>
      </p:sp>
      <p:sp>
        <p:nvSpPr>
          <p:cNvPr id="3" name="TextBox 2"/>
          <p:cNvSpPr txBox="1"/>
          <p:nvPr/>
        </p:nvSpPr>
        <p:spPr>
          <a:xfrm>
            <a:off x="304800" y="4419600"/>
            <a:ext cx="8458200" cy="1015663"/>
          </a:xfrm>
          <a:prstGeom prst="rect">
            <a:avLst/>
          </a:prstGeom>
          <a:noFill/>
        </p:spPr>
        <p:txBody>
          <a:bodyPr wrap="square" rtlCol="0">
            <a:spAutoFit/>
          </a:bodyPr>
          <a:lstStyle/>
          <a:p>
            <a:pPr algn="ctr"/>
            <a:r>
              <a:rPr lang="en-US" sz="2800" b="1" dirty="0" smtClean="0">
                <a:solidFill>
                  <a:srgbClr val="0070C0"/>
                </a:solidFill>
                <a:latin typeface="+mj-lt"/>
              </a:rPr>
              <a:t>Manual direct link</a:t>
            </a:r>
            <a:r>
              <a:rPr lang="en-US" sz="2800" dirty="0" smtClean="0">
                <a:solidFill>
                  <a:srgbClr val="0070C0"/>
                </a:solidFill>
                <a:latin typeface="+mj-lt"/>
              </a:rPr>
              <a:t>:</a:t>
            </a:r>
          </a:p>
          <a:p>
            <a:pPr algn="ctr"/>
            <a:r>
              <a:rPr lang="en-US" sz="3200" dirty="0" smtClean="0">
                <a:latin typeface="+mj-lt"/>
              </a:rPr>
              <a:t>www.occultations.org.nz/videotime/manual.htm</a:t>
            </a:r>
            <a:endParaRPr lang="en-US" sz="3200" dirty="0">
              <a:latin typeface="+mj-lt"/>
            </a:endParaRPr>
          </a:p>
        </p:txBody>
      </p:sp>
      <p:sp>
        <p:nvSpPr>
          <p:cNvPr id="4" name="TextBox 3"/>
          <p:cNvSpPr txBox="1"/>
          <p:nvPr/>
        </p:nvSpPr>
        <p:spPr>
          <a:xfrm>
            <a:off x="457200" y="2667000"/>
            <a:ext cx="8077200" cy="1077218"/>
          </a:xfrm>
          <a:prstGeom prst="rect">
            <a:avLst/>
          </a:prstGeom>
          <a:noFill/>
        </p:spPr>
        <p:txBody>
          <a:bodyPr wrap="square" rtlCol="0">
            <a:spAutoFit/>
          </a:bodyPr>
          <a:lstStyle/>
          <a:p>
            <a:pPr algn="ctr"/>
            <a:r>
              <a:rPr lang="en-US" sz="2800" b="1" dirty="0" smtClean="0">
                <a:solidFill>
                  <a:srgbClr val="0070C0"/>
                </a:solidFill>
                <a:latin typeface="+mj-lt"/>
              </a:rPr>
              <a:t>RASNZ Occultation Section</a:t>
            </a:r>
          </a:p>
          <a:p>
            <a:pPr algn="ctr"/>
            <a:r>
              <a:rPr lang="en-US" sz="3600" dirty="0" smtClean="0">
                <a:latin typeface="+mj-lt"/>
              </a:rPr>
              <a:t>www.occultations.org.nz/</a:t>
            </a:r>
            <a:endParaRPr lang="en-US" sz="3600" dirty="0">
              <a:latin typeface="+mj-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different types observed:</a:t>
            </a:r>
            <a:endParaRPr lang="en-US" dirty="0"/>
          </a:p>
        </p:txBody>
      </p:sp>
      <p:sp>
        <p:nvSpPr>
          <p:cNvPr id="3" name="Content Placeholder 2"/>
          <p:cNvSpPr>
            <a:spLocks noGrp="1"/>
          </p:cNvSpPr>
          <p:nvPr>
            <p:ph idx="1"/>
          </p:nvPr>
        </p:nvSpPr>
        <p:spPr>
          <a:xfrm>
            <a:off x="457200" y="2133600"/>
            <a:ext cx="8229600" cy="1219200"/>
          </a:xfrm>
        </p:spPr>
        <p:txBody>
          <a:bodyPr>
            <a:normAutofit lnSpcReduction="10000"/>
          </a:bodyPr>
          <a:lstStyle/>
          <a:p>
            <a:r>
              <a:rPr lang="en-US" sz="3600" dirty="0" smtClean="0">
                <a:latin typeface="+mj-lt"/>
              </a:rPr>
              <a:t>Total lunar occultation (double stars) </a:t>
            </a:r>
          </a:p>
          <a:p>
            <a:r>
              <a:rPr lang="en-US" sz="3600" dirty="0" smtClean="0">
                <a:latin typeface="+mj-lt"/>
              </a:rPr>
              <a:t>Grazing occultation</a:t>
            </a:r>
          </a:p>
          <a:p>
            <a:pPr>
              <a:buNone/>
            </a:pPr>
            <a:endParaRPr lang="en-US" sz="3600" dirty="0" smtClean="0">
              <a:latin typeface="+mj-lt"/>
            </a:endParaRPr>
          </a:p>
          <a:p>
            <a:endParaRPr lang="en-US" dirty="0" smtClean="0"/>
          </a:p>
        </p:txBody>
      </p:sp>
      <p:pic>
        <p:nvPicPr>
          <p:cNvPr id="2049" name="Picture 1"/>
          <p:cNvPicPr>
            <a:picLocks noChangeAspect="1" noChangeArrowheads="1"/>
          </p:cNvPicPr>
          <p:nvPr/>
        </p:nvPicPr>
        <p:blipFill>
          <a:blip r:embed="rId3"/>
          <a:srcRect/>
          <a:stretch>
            <a:fillRect/>
          </a:stretch>
        </p:blipFill>
        <p:spPr bwMode="auto">
          <a:xfrm>
            <a:off x="355600" y="3429000"/>
            <a:ext cx="4140200" cy="3105150"/>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a:srcRect/>
          <a:stretch>
            <a:fillRect/>
          </a:stretch>
        </p:blipFill>
        <p:spPr bwMode="auto">
          <a:xfrm>
            <a:off x="4572000" y="3429000"/>
            <a:ext cx="4114800" cy="30861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srcRect/>
          <a:stretch>
            <a:fillRect/>
          </a:stretch>
        </p:blipFill>
        <p:spPr bwMode="auto">
          <a:xfrm>
            <a:off x="1752600" y="2743200"/>
            <a:ext cx="5207000" cy="390525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smtClean="0"/>
              <a:t>The different types observed:</a:t>
            </a:r>
            <a:endParaRPr lang="en-US" dirty="0"/>
          </a:p>
        </p:txBody>
      </p:sp>
      <p:sp>
        <p:nvSpPr>
          <p:cNvPr id="3" name="Content Placeholder 2"/>
          <p:cNvSpPr>
            <a:spLocks noGrp="1"/>
          </p:cNvSpPr>
          <p:nvPr>
            <p:ph idx="1"/>
          </p:nvPr>
        </p:nvSpPr>
        <p:spPr>
          <a:xfrm>
            <a:off x="457200" y="1905000"/>
            <a:ext cx="8229600" cy="762000"/>
          </a:xfrm>
        </p:spPr>
        <p:txBody>
          <a:bodyPr/>
          <a:lstStyle/>
          <a:p>
            <a:r>
              <a:rPr lang="en-US" sz="3600" dirty="0" smtClean="0">
                <a:latin typeface="+mj-lt"/>
              </a:rPr>
              <a:t>Minor planet or asteroid occultations </a:t>
            </a:r>
          </a:p>
          <a:p>
            <a:endParaRPr lang="en-US" dirty="0" smtClean="0"/>
          </a:p>
        </p:txBody>
      </p:sp>
      <p:pic>
        <p:nvPicPr>
          <p:cNvPr id="19458" name="Picture 2"/>
          <p:cNvPicPr>
            <a:picLocks noChangeAspect="1" noChangeArrowheads="1"/>
          </p:cNvPicPr>
          <p:nvPr/>
        </p:nvPicPr>
        <p:blipFill>
          <a:blip r:embed="rId4"/>
          <a:srcRect/>
          <a:stretch>
            <a:fillRect/>
          </a:stretch>
        </p:blipFill>
        <p:spPr bwMode="auto">
          <a:xfrm>
            <a:off x="1752600" y="2743200"/>
            <a:ext cx="5207000" cy="3905250"/>
          </a:xfrm>
          <a:prstGeom prst="rect">
            <a:avLst/>
          </a:prstGeom>
          <a:noFill/>
          <a:ln w="9525">
            <a:noFill/>
            <a:miter lim="800000"/>
            <a:headEnd/>
            <a:tailEnd/>
          </a:ln>
          <a:effectLst/>
        </p:spPr>
      </p:pic>
      <p:pic>
        <p:nvPicPr>
          <p:cNvPr id="1026" name="Picture 2"/>
          <p:cNvPicPr>
            <a:picLocks noChangeAspect="1" noChangeArrowheads="1"/>
          </p:cNvPicPr>
          <p:nvPr/>
        </p:nvPicPr>
        <p:blipFill>
          <a:blip r:embed="rId5"/>
          <a:srcRect/>
          <a:stretch>
            <a:fillRect/>
          </a:stretch>
        </p:blipFill>
        <p:spPr bwMode="auto">
          <a:xfrm>
            <a:off x="1752600" y="2743200"/>
            <a:ext cx="5181600" cy="3886200"/>
          </a:xfrm>
          <a:prstGeom prst="rect">
            <a:avLst/>
          </a:prstGeom>
          <a:noFill/>
          <a:ln w="9525">
            <a:noFill/>
            <a:miter lim="800000"/>
            <a:headEnd/>
            <a:tailEnd/>
          </a:ln>
          <a:effectLst/>
        </p:spPr>
      </p:pic>
      <p:pic>
        <p:nvPicPr>
          <p:cNvPr id="19459" name="Picture 3"/>
          <p:cNvPicPr>
            <a:picLocks noChangeAspect="1" noChangeArrowheads="1"/>
          </p:cNvPicPr>
          <p:nvPr/>
        </p:nvPicPr>
        <p:blipFill>
          <a:blip r:embed="rId6"/>
          <a:srcRect/>
          <a:stretch>
            <a:fillRect/>
          </a:stretch>
        </p:blipFill>
        <p:spPr bwMode="auto">
          <a:xfrm>
            <a:off x="1752600" y="2743200"/>
            <a:ext cx="5181600" cy="3867150"/>
          </a:xfrm>
          <a:prstGeom prst="rect">
            <a:avLst/>
          </a:prstGeom>
          <a:noFill/>
          <a:ln w="9525">
            <a:noFill/>
            <a:miter lim="800000"/>
            <a:headEnd/>
            <a:tailEnd/>
          </a:ln>
          <a:effectLst/>
        </p:spPr>
      </p:pic>
      <p:pic>
        <p:nvPicPr>
          <p:cNvPr id="19460" name="Picture 4"/>
          <p:cNvPicPr>
            <a:picLocks noChangeAspect="1" noChangeArrowheads="1"/>
          </p:cNvPicPr>
          <p:nvPr/>
        </p:nvPicPr>
        <p:blipFill>
          <a:blip r:embed="rId7"/>
          <a:srcRect/>
          <a:stretch>
            <a:fillRect/>
          </a:stretch>
        </p:blipFill>
        <p:spPr bwMode="auto">
          <a:xfrm>
            <a:off x="1752600" y="2743200"/>
            <a:ext cx="5181600" cy="3886200"/>
          </a:xfrm>
          <a:prstGeom prst="rect">
            <a:avLst/>
          </a:prstGeom>
          <a:noFill/>
          <a:ln w="9525">
            <a:noFill/>
            <a:miter lim="800000"/>
            <a:headEnd/>
            <a:tailEnd/>
          </a:ln>
          <a:effectLst/>
        </p:spPr>
      </p:pic>
      <p:cxnSp>
        <p:nvCxnSpPr>
          <p:cNvPr id="9" name="Straight Connector 8"/>
          <p:cNvCxnSpPr/>
          <p:nvPr/>
        </p:nvCxnSpPr>
        <p:spPr>
          <a:xfrm rot="5400000" flipH="1" flipV="1">
            <a:off x="3924300" y="5066506"/>
            <a:ext cx="2286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3924300" y="5600700"/>
            <a:ext cx="2286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191000" y="5334000"/>
            <a:ext cx="3048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3581400" y="5334000"/>
            <a:ext cx="3048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0"/>
                                  </p:stCondLst>
                                  <p:childTnLst>
                                    <p:set>
                                      <p:cBhvr>
                                        <p:cTn id="9" dur="1" fill="hold">
                                          <p:stCondLst>
                                            <p:cond delay="0"/>
                                          </p:stCondLst>
                                        </p:cTn>
                                        <p:tgtEl>
                                          <p:spTgt spid="1026"/>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1000"/>
                                  </p:stCondLst>
                                  <p:childTnLst>
                                    <p:set>
                                      <p:cBhvr>
                                        <p:cTn id="12" dur="1" fill="hold">
                                          <p:stCondLst>
                                            <p:cond delay="0"/>
                                          </p:stCondLst>
                                        </p:cTn>
                                        <p:tgtEl>
                                          <p:spTgt spid="19459"/>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nodeType="afterEffect">
                                  <p:stCondLst>
                                    <p:cond delay="1000"/>
                                  </p:stCondLst>
                                  <p:childTnLst>
                                    <p:set>
                                      <p:cBhvr>
                                        <p:cTn id="15" dur="1" fill="hold">
                                          <p:stCondLst>
                                            <p:cond delay="0"/>
                                          </p:stCondLst>
                                        </p:cTn>
                                        <p:tgtEl>
                                          <p:spTgt spid="194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different types observed:</a:t>
            </a:r>
            <a:endParaRPr lang="en-US" dirty="0"/>
          </a:p>
        </p:txBody>
      </p:sp>
      <p:sp>
        <p:nvSpPr>
          <p:cNvPr id="3" name="Content Placeholder 2"/>
          <p:cNvSpPr>
            <a:spLocks noGrp="1"/>
          </p:cNvSpPr>
          <p:nvPr>
            <p:ph idx="1"/>
          </p:nvPr>
        </p:nvSpPr>
        <p:spPr>
          <a:xfrm>
            <a:off x="457200" y="2133600"/>
            <a:ext cx="8229600" cy="4191000"/>
          </a:xfrm>
        </p:spPr>
        <p:txBody>
          <a:bodyPr/>
          <a:lstStyle/>
          <a:p>
            <a:r>
              <a:rPr lang="en-US" sz="3600" dirty="0" smtClean="0">
                <a:latin typeface="+mj-lt"/>
              </a:rPr>
              <a:t>Solar eclipses – </a:t>
            </a:r>
            <a:r>
              <a:rPr lang="en-US" sz="3600" dirty="0" err="1" smtClean="0">
                <a:latin typeface="+mj-lt"/>
              </a:rPr>
              <a:t>Baily’s</a:t>
            </a:r>
            <a:r>
              <a:rPr lang="en-US" sz="3600" dirty="0" smtClean="0">
                <a:latin typeface="+mj-lt"/>
              </a:rPr>
              <a:t> Beads</a:t>
            </a:r>
          </a:p>
          <a:p>
            <a:r>
              <a:rPr lang="en-US" sz="3600" dirty="0" smtClean="0">
                <a:latin typeface="+mj-lt"/>
              </a:rPr>
              <a:t>Jovian satellites mutual events</a:t>
            </a:r>
          </a:p>
          <a:p>
            <a:endParaRPr lang="en-US" dirty="0" smtClean="0"/>
          </a:p>
        </p:txBody>
      </p:sp>
      <p:pic>
        <p:nvPicPr>
          <p:cNvPr id="5" name="Picture 4"/>
          <p:cNvPicPr>
            <a:picLocks noChangeAspect="1"/>
          </p:cNvPicPr>
          <p:nvPr/>
        </p:nvPicPr>
        <p:blipFill>
          <a:blip r:embed="rId3"/>
          <a:srcRect l="21238" t="34136" r="12326" b="38971"/>
          <a:stretch>
            <a:fillRect/>
          </a:stretch>
        </p:blipFill>
        <p:spPr bwMode="auto">
          <a:xfrm>
            <a:off x="762000" y="4114800"/>
            <a:ext cx="7543998" cy="190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Why observe occultations?</a:t>
            </a:r>
            <a:endParaRPr lang="en-US" dirty="0"/>
          </a:p>
        </p:txBody>
      </p:sp>
      <p:sp>
        <p:nvSpPr>
          <p:cNvPr id="3" name="TextBox 2"/>
          <p:cNvSpPr txBox="1"/>
          <p:nvPr/>
        </p:nvSpPr>
        <p:spPr>
          <a:xfrm>
            <a:off x="3810000" y="2057400"/>
            <a:ext cx="4038600" cy="1384995"/>
          </a:xfrm>
          <a:prstGeom prst="rect">
            <a:avLst/>
          </a:prstGeom>
          <a:noFill/>
        </p:spPr>
        <p:txBody>
          <a:bodyPr wrap="square" rtlCol="0">
            <a:spAutoFit/>
          </a:bodyPr>
          <a:lstStyle/>
          <a:p>
            <a:r>
              <a:rPr lang="en-US" sz="2800" dirty="0" smtClean="0">
                <a:latin typeface="+mj-lt"/>
              </a:rPr>
              <a:t>To get information that we can’t get by other means of </a:t>
            </a:r>
            <a:r>
              <a:rPr lang="en-US" sz="2800" dirty="0" smtClean="0">
                <a:latin typeface="+mj-lt"/>
              </a:rPr>
              <a:t>observation</a:t>
            </a:r>
            <a:r>
              <a:rPr lang="en-US" sz="2800" dirty="0" smtClean="0">
                <a:latin typeface="+mj-lt"/>
              </a:rPr>
              <a:t>,</a:t>
            </a:r>
            <a:endParaRPr lang="en-US" sz="2800" dirty="0">
              <a:latin typeface="+mj-lt"/>
            </a:endParaRPr>
          </a:p>
        </p:txBody>
      </p:sp>
      <p:sp>
        <p:nvSpPr>
          <p:cNvPr id="5" name="TextBox 4"/>
          <p:cNvSpPr txBox="1"/>
          <p:nvPr/>
        </p:nvSpPr>
        <p:spPr>
          <a:xfrm>
            <a:off x="990600" y="4813518"/>
            <a:ext cx="3352800" cy="1815882"/>
          </a:xfrm>
          <a:prstGeom prst="rect">
            <a:avLst/>
          </a:prstGeom>
          <a:noFill/>
        </p:spPr>
        <p:txBody>
          <a:bodyPr wrap="square" rtlCol="0">
            <a:spAutoFit/>
          </a:bodyPr>
          <a:lstStyle/>
          <a:p>
            <a:r>
              <a:rPr lang="en-US" sz="2800" dirty="0" smtClean="0">
                <a:latin typeface="+mj-lt"/>
              </a:rPr>
              <a:t>short of sending a spacecraft to get up close and personal with it.</a:t>
            </a:r>
            <a:endParaRPr lang="en-US" sz="2800" dirty="0">
              <a:latin typeface="+mj-lt"/>
            </a:endParaRPr>
          </a:p>
        </p:txBody>
      </p:sp>
      <p:pic>
        <p:nvPicPr>
          <p:cNvPr id="1026" name="Picture 2" descr="http://upload.wikimedia.org/wikipedia/commons/8/89/243_ida_crop.jpg"/>
          <p:cNvPicPr>
            <a:picLocks noChangeAspect="1" noChangeArrowheads="1"/>
          </p:cNvPicPr>
          <p:nvPr/>
        </p:nvPicPr>
        <p:blipFill>
          <a:blip r:embed="rId3"/>
          <a:srcRect/>
          <a:stretch>
            <a:fillRect/>
          </a:stretch>
        </p:blipFill>
        <p:spPr bwMode="auto">
          <a:xfrm>
            <a:off x="4419600" y="3886200"/>
            <a:ext cx="4248865" cy="2743200"/>
          </a:xfrm>
          <a:prstGeom prst="rect">
            <a:avLst/>
          </a:prstGeom>
          <a:noFill/>
        </p:spPr>
      </p:pic>
      <p:sp>
        <p:nvSpPr>
          <p:cNvPr id="7" name="TextBox 6"/>
          <p:cNvSpPr txBox="1"/>
          <p:nvPr/>
        </p:nvSpPr>
        <p:spPr>
          <a:xfrm>
            <a:off x="7696200" y="6642556"/>
            <a:ext cx="990600" cy="215444"/>
          </a:xfrm>
          <a:prstGeom prst="rect">
            <a:avLst/>
          </a:prstGeom>
          <a:noFill/>
        </p:spPr>
        <p:txBody>
          <a:bodyPr wrap="square" rtlCol="0">
            <a:spAutoFit/>
          </a:bodyPr>
          <a:lstStyle/>
          <a:p>
            <a:r>
              <a:rPr lang="en-US" sz="800" dirty="0" smtClean="0">
                <a:latin typeface="+mj-lt"/>
              </a:rPr>
              <a:t>Credit: NASA/JPL</a:t>
            </a:r>
            <a:endParaRPr lang="en-US" sz="800" dirty="0">
              <a:latin typeface="+mj-lt"/>
            </a:endParaRPr>
          </a:p>
        </p:txBody>
      </p:sp>
      <p:pic>
        <p:nvPicPr>
          <p:cNvPr id="1028" name="Picture 4" descr="OA Antiope image"/>
          <p:cNvPicPr>
            <a:picLocks noChangeAspect="1" noChangeArrowheads="1"/>
          </p:cNvPicPr>
          <p:nvPr/>
        </p:nvPicPr>
        <p:blipFill>
          <a:blip r:embed="rId4"/>
          <a:srcRect/>
          <a:stretch>
            <a:fillRect/>
          </a:stretch>
        </p:blipFill>
        <p:spPr bwMode="auto">
          <a:xfrm>
            <a:off x="914400" y="2057400"/>
            <a:ext cx="2524125" cy="2362200"/>
          </a:xfrm>
          <a:prstGeom prst="rect">
            <a:avLst/>
          </a:prstGeom>
          <a:noFill/>
        </p:spPr>
      </p:pic>
      <p:sp>
        <p:nvSpPr>
          <p:cNvPr id="9" name="Rectangle 8"/>
          <p:cNvSpPr/>
          <p:nvPr/>
        </p:nvSpPr>
        <p:spPr>
          <a:xfrm>
            <a:off x="914400" y="4419600"/>
            <a:ext cx="1489510" cy="215444"/>
          </a:xfrm>
          <a:prstGeom prst="rect">
            <a:avLst/>
          </a:prstGeom>
        </p:spPr>
        <p:txBody>
          <a:bodyPr wrap="none">
            <a:spAutoFit/>
          </a:bodyPr>
          <a:lstStyle/>
          <a:p>
            <a:r>
              <a:rPr lang="en-US" sz="800" dirty="0" smtClean="0">
                <a:latin typeface="+mj-lt"/>
              </a:rPr>
              <a:t>Credit:  M. </a:t>
            </a:r>
            <a:r>
              <a:rPr lang="en-US" sz="800" dirty="0" err="1" smtClean="0">
                <a:latin typeface="+mj-lt"/>
              </a:rPr>
              <a:t>Merline</a:t>
            </a:r>
            <a:r>
              <a:rPr lang="en-US" sz="800" dirty="0" smtClean="0">
                <a:latin typeface="+mj-lt"/>
              </a:rPr>
              <a:t> (</a:t>
            </a:r>
            <a:r>
              <a:rPr lang="en-US" sz="800" dirty="0" err="1" smtClean="0">
                <a:latin typeface="+mj-lt"/>
              </a:rPr>
              <a:t>SwRI</a:t>
            </a:r>
            <a:r>
              <a:rPr lang="en-US" sz="800" dirty="0" smtClean="0">
                <a:latin typeface="+mj-lt"/>
              </a:rPr>
              <a:t>), et al</a:t>
            </a:r>
            <a:endParaRPr lang="en-US" sz="800" dirty="0">
              <a:latin typeface="+mj-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size of the minor planet</a:t>
            </a:r>
            <a:endParaRPr lang="en-US" dirty="0"/>
          </a:p>
        </p:txBody>
      </p:sp>
      <p:pic>
        <p:nvPicPr>
          <p:cNvPr id="21506" name="Picture 2" descr="Zelinda occultation - 2013 May 12"/>
          <p:cNvPicPr>
            <a:picLocks noChangeAspect="1" noChangeArrowheads="1"/>
          </p:cNvPicPr>
          <p:nvPr/>
        </p:nvPicPr>
        <p:blipFill>
          <a:blip r:embed="rId3"/>
          <a:srcRect t="4800" r="33714" b="2400"/>
          <a:stretch>
            <a:fillRect/>
          </a:stretch>
        </p:blipFill>
        <p:spPr bwMode="auto">
          <a:xfrm>
            <a:off x="152400" y="2209800"/>
            <a:ext cx="4419600" cy="4419600"/>
          </a:xfrm>
          <a:prstGeom prst="rect">
            <a:avLst/>
          </a:prstGeom>
          <a:noFill/>
        </p:spPr>
      </p:pic>
      <p:pic>
        <p:nvPicPr>
          <p:cNvPr id="5" name="Picture 2" descr="Elektra occultation - 2013 October 05"/>
          <p:cNvPicPr>
            <a:picLocks noChangeAspect="1" noChangeArrowheads="1"/>
          </p:cNvPicPr>
          <p:nvPr/>
        </p:nvPicPr>
        <p:blipFill>
          <a:blip r:embed="rId4"/>
          <a:srcRect t="5600" r="33714" b="1600"/>
          <a:stretch>
            <a:fillRect/>
          </a:stretch>
        </p:blipFill>
        <p:spPr bwMode="auto">
          <a:xfrm>
            <a:off x="4648200" y="2209800"/>
            <a:ext cx="4419600" cy="44196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Detection of asteroid satellites</a:t>
            </a:r>
            <a:endParaRPr lang="en-US" dirty="0"/>
          </a:p>
        </p:txBody>
      </p:sp>
      <p:pic>
        <p:nvPicPr>
          <p:cNvPr id="25602" name="Picture 2"/>
          <p:cNvPicPr>
            <a:picLocks noChangeAspect="1" noChangeArrowheads="1"/>
          </p:cNvPicPr>
          <p:nvPr/>
        </p:nvPicPr>
        <p:blipFill>
          <a:blip r:embed="rId3"/>
          <a:srcRect/>
          <a:stretch>
            <a:fillRect/>
          </a:stretch>
        </p:blipFill>
        <p:spPr bwMode="auto">
          <a:xfrm>
            <a:off x="762000" y="1905000"/>
            <a:ext cx="7540650" cy="4038600"/>
          </a:xfrm>
          <a:prstGeom prst="rect">
            <a:avLst/>
          </a:prstGeom>
          <a:noFill/>
          <a:ln w="9525">
            <a:noFill/>
            <a:miter lim="800000"/>
            <a:headEnd/>
            <a:tailEnd/>
          </a:ln>
        </p:spPr>
      </p:pic>
      <p:sp>
        <p:nvSpPr>
          <p:cNvPr id="4" name="TextBox 3"/>
          <p:cNvSpPr txBox="1"/>
          <p:nvPr/>
        </p:nvSpPr>
        <p:spPr>
          <a:xfrm>
            <a:off x="2209800" y="6096000"/>
            <a:ext cx="4800600" cy="400110"/>
          </a:xfrm>
          <a:prstGeom prst="rect">
            <a:avLst/>
          </a:prstGeom>
          <a:noFill/>
        </p:spPr>
        <p:txBody>
          <a:bodyPr wrap="square" rtlCol="0">
            <a:spAutoFit/>
          </a:bodyPr>
          <a:lstStyle/>
          <a:p>
            <a:pPr algn="ctr"/>
            <a:r>
              <a:rPr lang="en-AU" sz="2000" dirty="0" smtClean="0">
                <a:latin typeface="+mj-lt"/>
              </a:rPr>
              <a:t>(911) Agamemnon on 19 January 2012</a:t>
            </a:r>
            <a:endParaRPr lang="en-US" dirty="0">
              <a:latin typeface="+mj-lt"/>
            </a:endParaRPr>
          </a:p>
        </p:txBody>
      </p:sp>
      <p:cxnSp>
        <p:nvCxnSpPr>
          <p:cNvPr id="6" name="Straight Arrow Connector 5"/>
          <p:cNvCxnSpPr/>
          <p:nvPr/>
        </p:nvCxnSpPr>
        <p:spPr>
          <a:xfrm>
            <a:off x="2590800" y="4953000"/>
            <a:ext cx="2514600" cy="1588"/>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6934200" y="4953000"/>
            <a:ext cx="8382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819400" y="4343400"/>
            <a:ext cx="2057400" cy="369332"/>
          </a:xfrm>
          <a:prstGeom prst="rect">
            <a:avLst/>
          </a:prstGeom>
          <a:noFill/>
        </p:spPr>
        <p:txBody>
          <a:bodyPr wrap="square" rtlCol="0">
            <a:spAutoFit/>
          </a:bodyPr>
          <a:lstStyle/>
          <a:p>
            <a:pPr algn="ctr"/>
            <a:r>
              <a:rPr lang="en-US" b="1" dirty="0" smtClean="0">
                <a:solidFill>
                  <a:srgbClr val="FF0000"/>
                </a:solidFill>
                <a:latin typeface="+mj-lt"/>
              </a:rPr>
              <a:t>Main body</a:t>
            </a:r>
            <a:endParaRPr lang="en-US" b="1" dirty="0">
              <a:solidFill>
                <a:srgbClr val="FF0000"/>
              </a:solidFill>
              <a:latin typeface="+mj-lt"/>
            </a:endParaRPr>
          </a:p>
        </p:txBody>
      </p:sp>
      <p:sp>
        <p:nvSpPr>
          <p:cNvPr id="10" name="TextBox 9"/>
          <p:cNvSpPr txBox="1"/>
          <p:nvPr/>
        </p:nvSpPr>
        <p:spPr>
          <a:xfrm>
            <a:off x="6858000" y="4343400"/>
            <a:ext cx="990600" cy="369332"/>
          </a:xfrm>
          <a:prstGeom prst="rect">
            <a:avLst/>
          </a:prstGeom>
          <a:noFill/>
        </p:spPr>
        <p:txBody>
          <a:bodyPr wrap="square" rtlCol="0">
            <a:spAutoFit/>
          </a:bodyPr>
          <a:lstStyle/>
          <a:p>
            <a:r>
              <a:rPr lang="en-US" b="1" dirty="0" smtClean="0">
                <a:solidFill>
                  <a:srgbClr val="FF0000"/>
                </a:solidFill>
                <a:latin typeface="+mj-lt"/>
              </a:rPr>
              <a:t>satellite</a:t>
            </a:r>
            <a:endParaRPr lang="en-US" b="1" dirty="0">
              <a:solidFill>
                <a:srgbClr val="FF0000"/>
              </a:solidFill>
              <a:latin typeface="+mj-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05800" cy="1143000"/>
          </a:xfrm>
        </p:spPr>
        <p:txBody>
          <a:bodyPr/>
          <a:lstStyle/>
          <a:p>
            <a:pPr algn="ctr"/>
            <a:r>
              <a:rPr lang="en-US" dirty="0" smtClean="0"/>
              <a:t>Detection of ring systems</a:t>
            </a:r>
            <a:endParaRPr lang="en-US" dirty="0"/>
          </a:p>
        </p:txBody>
      </p:sp>
      <p:pic>
        <p:nvPicPr>
          <p:cNvPr id="26626" name="Picture 2" descr="http://www.nature.com/nature/journal/v508/n7494/images_article/nature13155-f1.jpg"/>
          <p:cNvPicPr>
            <a:picLocks noChangeAspect="1" noChangeArrowheads="1"/>
          </p:cNvPicPr>
          <p:nvPr/>
        </p:nvPicPr>
        <p:blipFill>
          <a:blip r:embed="rId3"/>
          <a:srcRect/>
          <a:stretch>
            <a:fillRect/>
          </a:stretch>
        </p:blipFill>
        <p:spPr bwMode="auto">
          <a:xfrm>
            <a:off x="1600200" y="2285999"/>
            <a:ext cx="5715000" cy="3886201"/>
          </a:xfrm>
          <a:prstGeom prst="rect">
            <a:avLst/>
          </a:prstGeom>
          <a:noFill/>
        </p:spPr>
      </p:pic>
      <p:sp>
        <p:nvSpPr>
          <p:cNvPr id="4" name="TextBox 3"/>
          <p:cNvSpPr txBox="1"/>
          <p:nvPr/>
        </p:nvSpPr>
        <p:spPr>
          <a:xfrm>
            <a:off x="1524000" y="1676400"/>
            <a:ext cx="6172200" cy="369332"/>
          </a:xfrm>
          <a:prstGeom prst="rect">
            <a:avLst/>
          </a:prstGeom>
          <a:noFill/>
        </p:spPr>
        <p:txBody>
          <a:bodyPr wrap="square" rtlCol="0">
            <a:spAutoFit/>
          </a:bodyPr>
          <a:lstStyle/>
          <a:p>
            <a:pPr algn="ctr"/>
            <a:r>
              <a:rPr lang="en-US" dirty="0" smtClean="0">
                <a:latin typeface="+mj-lt"/>
              </a:rPr>
              <a:t>Rings detected around Centaur 10199 </a:t>
            </a:r>
            <a:r>
              <a:rPr lang="en-US" dirty="0" err="1" smtClean="0">
                <a:latin typeface="+mj-lt"/>
              </a:rPr>
              <a:t>Chariklo</a:t>
            </a:r>
            <a:endParaRPr lang="en-US" dirty="0">
              <a:latin typeface="+mj-lt"/>
            </a:endParaRPr>
          </a:p>
        </p:txBody>
      </p:sp>
      <p:sp>
        <p:nvSpPr>
          <p:cNvPr id="5" name="TextBox 4"/>
          <p:cNvSpPr txBox="1"/>
          <p:nvPr/>
        </p:nvSpPr>
        <p:spPr>
          <a:xfrm>
            <a:off x="3810000" y="6324600"/>
            <a:ext cx="1447800" cy="215444"/>
          </a:xfrm>
          <a:prstGeom prst="rect">
            <a:avLst/>
          </a:prstGeom>
          <a:noFill/>
        </p:spPr>
        <p:txBody>
          <a:bodyPr wrap="square" rtlCol="0">
            <a:spAutoFit/>
          </a:bodyPr>
          <a:lstStyle/>
          <a:p>
            <a:r>
              <a:rPr lang="en-US" sz="800" dirty="0" smtClean="0">
                <a:latin typeface="+mj-lt"/>
              </a:rPr>
              <a:t>Credit: F. Braga-</a:t>
            </a:r>
            <a:r>
              <a:rPr lang="en-US" sz="800" dirty="0" err="1" smtClean="0">
                <a:latin typeface="+mj-lt"/>
              </a:rPr>
              <a:t>Ribas</a:t>
            </a:r>
            <a:r>
              <a:rPr lang="en-US" sz="800" dirty="0" smtClean="0">
                <a:latin typeface="+mj-lt"/>
              </a:rPr>
              <a:t> et al</a:t>
            </a:r>
            <a:endParaRPr lang="en-US" sz="800" dirty="0">
              <a:latin typeface="+mj-lt"/>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1222</TotalTime>
  <Words>2123</Words>
  <Application>Microsoft Office PowerPoint</Application>
  <PresentationFormat>On-screen Show (4:3)</PresentationFormat>
  <Paragraphs>112</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Flow</vt:lpstr>
      <vt:lpstr>Observing Occultations  Using Video: A Beginner’s Guide </vt:lpstr>
      <vt:lpstr>What is an Occultation?</vt:lpstr>
      <vt:lpstr>The different types observed:</vt:lpstr>
      <vt:lpstr>The different types observed:</vt:lpstr>
      <vt:lpstr>The different types observed:</vt:lpstr>
      <vt:lpstr>Why observe occultations?</vt:lpstr>
      <vt:lpstr>The size of the minor planet</vt:lpstr>
      <vt:lpstr>Detection of asteroid satellites</vt:lpstr>
      <vt:lpstr>Detection of ring systems</vt:lpstr>
      <vt:lpstr>Observing Pluto &amp; other TNO’s</vt:lpstr>
      <vt:lpstr>In the “old” days…</vt:lpstr>
      <vt:lpstr>…then things starting changing…</vt:lpstr>
      <vt:lpstr>… to reach the current set up.</vt:lpstr>
      <vt:lpstr> Where to start?</vt:lpstr>
      <vt:lpstr>Slide 15</vt:lpstr>
      <vt:lpstr>Understanding predictions</vt:lpstr>
      <vt:lpstr>What equipment you need</vt:lpstr>
      <vt:lpstr>Getting it all together in the field</vt:lpstr>
      <vt:lpstr>Reducing the data</vt:lpstr>
      <vt:lpstr>Making a report</vt:lpstr>
      <vt:lpstr>Filling the gaps in the “picket fence”</vt:lpstr>
      <vt:lpstr>Remember this?</vt:lpstr>
      <vt:lpstr>It could be this!</vt:lpstr>
      <vt:lpstr>Questions?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Observing Occultations  Using Video: A Beginner’s Guide </dc:title>
  <dc:creator>Jacquie</dc:creator>
  <cp:lastModifiedBy>Jacquie</cp:lastModifiedBy>
  <cp:revision>103</cp:revision>
  <dcterms:created xsi:type="dcterms:W3CDTF">2014-04-11T10:47:04Z</dcterms:created>
  <dcterms:modified xsi:type="dcterms:W3CDTF">2014-04-13T10:50:50Z</dcterms:modified>
</cp:coreProperties>
</file>